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25_8CD5CBC5.xml" ContentType="application/vnd.ms-powerpoint.comments+xml"/>
  <Override PartName="/ppt/notesSlides/notesSlide1.xml" ContentType="application/vnd.openxmlformats-officedocument.presentationml.notesSlide+xml"/>
  <Override PartName="/ppt/comments/modernComment_126_9A28291F.xml" ContentType="application/vnd.ms-powerpoint.comments+xml"/>
  <Override PartName="/ppt/comments/modernComment_130_BD16BA96.xml" ContentType="application/vnd.ms-powerpoint.comments+xml"/>
  <Override PartName="/ppt/comments/modernComment_131_142E5C69.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handoutMasterIdLst>
    <p:handoutMasterId r:id="rId12"/>
  </p:handoutMasterIdLst>
  <p:sldIdLst>
    <p:sldId id="290" r:id="rId2"/>
    <p:sldId id="291" r:id="rId3"/>
    <p:sldId id="292" r:id="rId4"/>
    <p:sldId id="293" r:id="rId5"/>
    <p:sldId id="294" r:id="rId6"/>
    <p:sldId id="304" r:id="rId7"/>
    <p:sldId id="305" r:id="rId8"/>
    <p:sldId id="295" r:id="rId9"/>
    <p:sldId id="303" r:id="rId10"/>
  </p:sldIdLst>
  <p:sldSz cx="9144000" cy="5148263"/>
  <p:notesSz cx="7772400" cy="10058400"/>
  <p:embeddedFontLst>
    <p:embeddedFont>
      <p:font typeface="TCCC Unity" panose="020B0505030303020204" pitchFamily="34" charset="0"/>
      <p:regular r:id="rId13"/>
      <p:bold r:id="rId14"/>
      <p:italic r:id="rId15"/>
    </p:embeddedFont>
    <p:embeddedFont>
      <p:font typeface="TCCC Unity Black" panose="020B0A05030303020204" pitchFamily="34" charset="0"/>
      <p:bold r:id="rId16"/>
    </p:embeddedFont>
    <p:embeddedFont>
      <p:font typeface="TCCC Unity Medium" panose="020B0605030303020204" pitchFamily="34" charset="77"/>
      <p:regular r:id="rId17"/>
    </p:embeddedFont>
  </p:embeddedFontLst>
  <p:defaultTextStyle>
    <a:defPPr>
      <a:defRPr lang="en-US"/>
    </a:defPPr>
    <a:lvl1pPr marL="0" algn="l" defTabSz="732617" rtl="0" eaLnBrk="1" latinLnBrk="0" hangingPunct="1">
      <a:defRPr sz="1442" kern="1200">
        <a:solidFill>
          <a:schemeClr val="tx1"/>
        </a:solidFill>
        <a:latin typeface="+mn-lt"/>
        <a:ea typeface="+mn-ea"/>
        <a:cs typeface="+mn-cs"/>
      </a:defRPr>
    </a:lvl1pPr>
    <a:lvl2pPr marL="366309" algn="l" defTabSz="732617" rtl="0" eaLnBrk="1" latinLnBrk="0" hangingPunct="1">
      <a:defRPr sz="1442" kern="1200">
        <a:solidFill>
          <a:schemeClr val="tx1"/>
        </a:solidFill>
        <a:latin typeface="+mn-lt"/>
        <a:ea typeface="+mn-ea"/>
        <a:cs typeface="+mn-cs"/>
      </a:defRPr>
    </a:lvl2pPr>
    <a:lvl3pPr marL="732617" algn="l" defTabSz="732617" rtl="0" eaLnBrk="1" latinLnBrk="0" hangingPunct="1">
      <a:defRPr sz="1442" kern="1200">
        <a:solidFill>
          <a:schemeClr val="tx1"/>
        </a:solidFill>
        <a:latin typeface="+mn-lt"/>
        <a:ea typeface="+mn-ea"/>
        <a:cs typeface="+mn-cs"/>
      </a:defRPr>
    </a:lvl3pPr>
    <a:lvl4pPr marL="1098926" algn="l" defTabSz="732617" rtl="0" eaLnBrk="1" latinLnBrk="0" hangingPunct="1">
      <a:defRPr sz="1442" kern="1200">
        <a:solidFill>
          <a:schemeClr val="tx1"/>
        </a:solidFill>
        <a:latin typeface="+mn-lt"/>
        <a:ea typeface="+mn-ea"/>
        <a:cs typeface="+mn-cs"/>
      </a:defRPr>
    </a:lvl4pPr>
    <a:lvl5pPr marL="1465235" algn="l" defTabSz="732617" rtl="0" eaLnBrk="1" latinLnBrk="0" hangingPunct="1">
      <a:defRPr sz="1442" kern="1200">
        <a:solidFill>
          <a:schemeClr val="tx1"/>
        </a:solidFill>
        <a:latin typeface="+mn-lt"/>
        <a:ea typeface="+mn-ea"/>
        <a:cs typeface="+mn-cs"/>
      </a:defRPr>
    </a:lvl5pPr>
    <a:lvl6pPr marL="1831543" algn="l" defTabSz="732617" rtl="0" eaLnBrk="1" latinLnBrk="0" hangingPunct="1">
      <a:defRPr sz="1442" kern="1200">
        <a:solidFill>
          <a:schemeClr val="tx1"/>
        </a:solidFill>
        <a:latin typeface="+mn-lt"/>
        <a:ea typeface="+mn-ea"/>
        <a:cs typeface="+mn-cs"/>
      </a:defRPr>
    </a:lvl6pPr>
    <a:lvl7pPr marL="2197852" algn="l" defTabSz="732617" rtl="0" eaLnBrk="1" latinLnBrk="0" hangingPunct="1">
      <a:defRPr sz="1442" kern="1200">
        <a:solidFill>
          <a:schemeClr val="tx1"/>
        </a:solidFill>
        <a:latin typeface="+mn-lt"/>
        <a:ea typeface="+mn-ea"/>
        <a:cs typeface="+mn-cs"/>
      </a:defRPr>
    </a:lvl7pPr>
    <a:lvl8pPr marL="2564160" algn="l" defTabSz="732617" rtl="0" eaLnBrk="1" latinLnBrk="0" hangingPunct="1">
      <a:defRPr sz="1442" kern="1200">
        <a:solidFill>
          <a:schemeClr val="tx1"/>
        </a:solidFill>
        <a:latin typeface="+mn-lt"/>
        <a:ea typeface="+mn-ea"/>
        <a:cs typeface="+mn-cs"/>
      </a:defRPr>
    </a:lvl8pPr>
    <a:lvl9pPr marL="2930469" algn="l" defTabSz="732617" rtl="0" eaLnBrk="1" latinLnBrk="0" hangingPunct="1">
      <a:defRPr sz="1442"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C0D76C-C435-4684-8CEC-9878284877F3}">
          <p14:sldIdLst>
            <p14:sldId id="290"/>
            <p14:sldId id="291"/>
            <p14:sldId id="292"/>
            <p14:sldId id="293"/>
            <p14:sldId id="294"/>
            <p14:sldId id="304"/>
            <p14:sldId id="305"/>
            <p14:sldId id="295"/>
            <p14:sldId id="303"/>
          </p14:sldIdLst>
        </p14:section>
      </p14:sectionLst>
    </p:ext>
    <p:ext uri="{EFAFB233-063F-42B5-8137-9DF3F51BA10A}">
      <p15:sldGuideLst xmlns:p15="http://schemas.microsoft.com/office/powerpoint/2012/main">
        <p15:guide id="1" orient="horz" pos="74" userDrawn="1">
          <p15:clr>
            <a:srgbClr val="A4A3A4"/>
          </p15:clr>
        </p15:guide>
        <p15:guide id="2" pos="340" userDrawn="1">
          <p15:clr>
            <a:srgbClr val="A4A3A4"/>
          </p15:clr>
        </p15:guide>
        <p15:guide id="3" orient="horz" pos="3169" userDrawn="1">
          <p15:clr>
            <a:srgbClr val="A4A3A4"/>
          </p15:clr>
        </p15:guide>
        <p15:guide id="4" pos="5420" userDrawn="1">
          <p15:clr>
            <a:srgbClr val="A4A3A4"/>
          </p15:clr>
        </p15:guide>
        <p15:guide id="5"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1FBAC6-906B-0D0D-F91B-BDBEC759F5A6}" name="Carly Meyers" initials="" userId="S::CarlyMeyers@ADDOWW.onmicrosoft.com::f0414140-a0a5-4053-8da1-1bf19a9201b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17A"/>
    <a:srgbClr val="F89A1C"/>
    <a:srgbClr val="63C9CE"/>
    <a:srgbClr val="F15822"/>
    <a:srgbClr val="F21F22"/>
    <a:srgbClr val="EE1E24"/>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3"/>
    <p:restoredTop sz="94645"/>
  </p:normalViewPr>
  <p:slideViewPr>
    <p:cSldViewPr snapToGrid="0">
      <p:cViewPr varScale="1">
        <p:scale>
          <a:sx n="145" d="100"/>
          <a:sy n="145" d="100"/>
        </p:scale>
        <p:origin x="664" y="176"/>
      </p:cViewPr>
      <p:guideLst>
        <p:guide orient="horz" pos="74"/>
        <p:guide pos="340"/>
        <p:guide orient="horz" pos="3169"/>
        <p:guide pos="5420"/>
        <p:guide pos="2880"/>
      </p:guideLst>
    </p:cSldViewPr>
  </p:slideViewPr>
  <p:notesTextViewPr>
    <p:cViewPr>
      <p:scale>
        <a:sx n="100" d="100"/>
        <a:sy n="100" d="100"/>
      </p:scale>
      <p:origin x="0" y="0"/>
    </p:cViewPr>
  </p:notesTextViewPr>
  <p:notesViewPr>
    <p:cSldViewPr snapToGrid="0">
      <p:cViewPr varScale="1">
        <p:scale>
          <a:sx n="44" d="100"/>
          <a:sy n="44" d="100"/>
        </p:scale>
        <p:origin x="2148"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microsoft.com/office/2018/10/relationships/authors" Target="authors.xml"/></Relationships>
</file>

<file path=ppt/comments/modernComment_125_8CD5CBC5.xml><?xml version="1.0" encoding="utf-8"?>
<p188:cmLst xmlns:a="http://schemas.openxmlformats.org/drawingml/2006/main" xmlns:r="http://schemas.openxmlformats.org/officeDocument/2006/relationships" xmlns:p188="http://schemas.microsoft.com/office/powerpoint/2018/8/main">
  <p188:cm id="{047BBE04-5107-4F43-932E-073EEC453B0E}" authorId="{AC1FBAC6-906B-0D0D-F91B-BDBEC759F5A6}" created="2025-04-21T12:39:08.958">
    <pc:sldMkLst xmlns:pc="http://schemas.microsoft.com/office/powerpoint/2013/main/command">
      <pc:docMk/>
      <pc:sldMk cId="2362821573" sldId="293"/>
    </pc:sldMkLst>
    <p188:txBody>
      <a:bodyPr/>
      <a:lstStyle/>
      <a:p>
        <a:r>
          <a:rPr lang="en-US"/>
          <a:t>Need to source hi-res image of “thought leadership”</a:t>
        </a:r>
      </a:p>
    </p188:txBody>
  </p188:cm>
</p188:cmLst>
</file>

<file path=ppt/comments/modernComment_126_9A28291F.xml><?xml version="1.0" encoding="utf-8"?>
<p188:cmLst xmlns:a="http://schemas.openxmlformats.org/drawingml/2006/main" xmlns:r="http://schemas.openxmlformats.org/officeDocument/2006/relationships" xmlns:p188="http://schemas.microsoft.com/office/powerpoint/2018/8/main">
  <p188:cm id="{E78E6A5F-A556-2142-B9CB-83DADB3922FF}" authorId="{AC1FBAC6-906B-0D0D-F91B-BDBEC759F5A6}" created="2025-04-21T12:36:13.062">
    <pc:sldMkLst xmlns:pc="http://schemas.microsoft.com/office/powerpoint/2013/main/command">
      <pc:docMk/>
      <pc:sldMk cId="2586323231" sldId="294"/>
    </pc:sldMkLst>
    <p188:txBody>
      <a:bodyPr/>
      <a:lstStyle/>
      <a:p>
        <a:r>
          <a:rPr lang="en-US"/>
          <a:t>We can rework narrative if desired and permitted, otherwise, this is just redesigned. </a:t>
        </a:r>
      </a:p>
    </p188:txBody>
  </p188:cm>
</p188:cmLst>
</file>

<file path=ppt/comments/modernComment_130_BD16BA96.xml><?xml version="1.0" encoding="utf-8"?>
<p188:cmLst xmlns:a="http://schemas.openxmlformats.org/drawingml/2006/main" xmlns:r="http://schemas.openxmlformats.org/officeDocument/2006/relationships" xmlns:p188="http://schemas.microsoft.com/office/powerpoint/2018/8/main">
  <p188:cm id="{6B1DFBD6-039E-914F-AC1B-29768EDF6E14}" authorId="{AC1FBAC6-906B-0D0D-F91B-BDBEC759F5A6}" created="2025-04-21T12:37:04.967">
    <pc:sldMkLst xmlns:pc="http://schemas.microsoft.com/office/powerpoint/2013/main/command">
      <pc:docMk/>
      <pc:sldMk cId="3172383382" sldId="304"/>
    </pc:sldMkLst>
    <p188:txBody>
      <a:bodyPr/>
      <a:lstStyle/>
      <a:p>
        <a:r>
          <a:rPr lang="en-US"/>
          <a:t>These will be built as individual tiles — either PDF or PPT—so they can be used in the website and as divider slides as needed.</a:t>
        </a:r>
      </a:p>
    </p188:txBody>
  </p188:cm>
</p188:cmLst>
</file>

<file path=ppt/comments/modernComment_131_142E5C69.xml><?xml version="1.0" encoding="utf-8"?>
<p188:cmLst xmlns:a="http://schemas.openxmlformats.org/drawingml/2006/main" xmlns:r="http://schemas.openxmlformats.org/officeDocument/2006/relationships" xmlns:p188="http://schemas.microsoft.com/office/powerpoint/2018/8/main">
  <p188:cm id="{01A583D0-8FCC-244A-99E4-C2E5307388D2}" authorId="{AC1FBAC6-906B-0D0D-F91B-BDBEC759F5A6}" created="2025-04-21T12:37:12.806">
    <pc:sldMkLst xmlns:pc="http://schemas.microsoft.com/office/powerpoint/2013/main/command">
      <pc:docMk/>
      <pc:sldMk cId="338582633" sldId="305"/>
    </pc:sldMkLst>
    <p188:txBody>
      <a:bodyPr/>
      <a:lstStyle/>
      <a:p>
        <a:r>
          <a:rPr lang="en-US"/>
          <a:t>ALT design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4547D9-C97D-4969-B212-15898AE7D431}"/>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A5D998-32E8-48B6-840C-E15BE45E7592}"/>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EC68572-6D58-447D-8D7F-10DDB4F5C4B2}" type="datetimeFigureOut">
              <a:rPr lang="en-US" smtClean="0"/>
              <a:t>4/22/25</a:t>
            </a:fld>
            <a:endParaRPr lang="en-US"/>
          </a:p>
        </p:txBody>
      </p:sp>
      <p:sp>
        <p:nvSpPr>
          <p:cNvPr id="4" name="Footer Placeholder 3">
            <a:extLst>
              <a:ext uri="{FF2B5EF4-FFF2-40B4-BE49-F238E27FC236}">
                <a16:creationId xmlns:a16="http://schemas.microsoft.com/office/drawing/2014/main" id="{380625B5-66AD-47EC-B101-BB50E956C664}"/>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03E5F48-2715-4658-A876-B71FF9E6E2CC}"/>
              </a:ext>
            </a:extLst>
          </p:cNvPr>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5E036FBB-0F6D-45EF-B1D7-2EFE948D4348}" type="slidenum">
              <a:rPr lang="en-US" smtClean="0"/>
              <a:t>‹#›</a:t>
            </a:fld>
            <a:endParaRPr lang="en-US"/>
          </a:p>
        </p:txBody>
      </p:sp>
    </p:spTree>
    <p:extLst>
      <p:ext uri="{BB962C8B-B14F-4D97-AF65-F5344CB8AC3E}">
        <p14:creationId xmlns:p14="http://schemas.microsoft.com/office/powerpoint/2010/main" val="2018911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830810"/>
      </p:ext>
    </p:extLst>
  </p:cSld>
  <p:clrMap bg1="lt1" tx1="dk1" bg2="lt2" tx2="dk2" accent1="accent1" accent2="accent2" accent3="accent3" accent4="accent4" accent5="accent5" accent6="accent6" hlink="hlink" folHlink="folHlink"/>
  <p:notesStyle>
    <a:lvl1pPr marL="0" algn="l" defTabSz="732617" rtl="0" eaLnBrk="1" latinLnBrk="0" hangingPunct="1">
      <a:defRPr sz="961" kern="1200">
        <a:solidFill>
          <a:schemeClr val="tx1"/>
        </a:solidFill>
        <a:latin typeface="+mn-lt"/>
        <a:ea typeface="+mn-ea"/>
        <a:cs typeface="+mn-cs"/>
      </a:defRPr>
    </a:lvl1pPr>
    <a:lvl2pPr marL="366309" algn="l" defTabSz="732617" rtl="0" eaLnBrk="1" latinLnBrk="0" hangingPunct="1">
      <a:defRPr sz="961" kern="1200">
        <a:solidFill>
          <a:schemeClr val="tx1"/>
        </a:solidFill>
        <a:latin typeface="+mn-lt"/>
        <a:ea typeface="+mn-ea"/>
        <a:cs typeface="+mn-cs"/>
      </a:defRPr>
    </a:lvl2pPr>
    <a:lvl3pPr marL="732617" algn="l" defTabSz="732617" rtl="0" eaLnBrk="1" latinLnBrk="0" hangingPunct="1">
      <a:defRPr sz="961" kern="1200">
        <a:solidFill>
          <a:schemeClr val="tx1"/>
        </a:solidFill>
        <a:latin typeface="+mn-lt"/>
        <a:ea typeface="+mn-ea"/>
        <a:cs typeface="+mn-cs"/>
      </a:defRPr>
    </a:lvl3pPr>
    <a:lvl4pPr marL="1098926" algn="l" defTabSz="732617" rtl="0" eaLnBrk="1" latinLnBrk="0" hangingPunct="1">
      <a:defRPr sz="961" kern="1200">
        <a:solidFill>
          <a:schemeClr val="tx1"/>
        </a:solidFill>
        <a:latin typeface="+mn-lt"/>
        <a:ea typeface="+mn-ea"/>
        <a:cs typeface="+mn-cs"/>
      </a:defRPr>
    </a:lvl4pPr>
    <a:lvl5pPr marL="1465235" algn="l" defTabSz="732617" rtl="0" eaLnBrk="1" latinLnBrk="0" hangingPunct="1">
      <a:defRPr sz="961" kern="1200">
        <a:solidFill>
          <a:schemeClr val="tx1"/>
        </a:solidFill>
        <a:latin typeface="+mn-lt"/>
        <a:ea typeface="+mn-ea"/>
        <a:cs typeface="+mn-cs"/>
      </a:defRPr>
    </a:lvl5pPr>
    <a:lvl6pPr marL="1831543" algn="l" defTabSz="732617" rtl="0" eaLnBrk="1" latinLnBrk="0" hangingPunct="1">
      <a:defRPr sz="961" kern="1200">
        <a:solidFill>
          <a:schemeClr val="tx1"/>
        </a:solidFill>
        <a:latin typeface="+mn-lt"/>
        <a:ea typeface="+mn-ea"/>
        <a:cs typeface="+mn-cs"/>
      </a:defRPr>
    </a:lvl6pPr>
    <a:lvl7pPr marL="2197852" algn="l" defTabSz="732617" rtl="0" eaLnBrk="1" latinLnBrk="0" hangingPunct="1">
      <a:defRPr sz="961" kern="1200">
        <a:solidFill>
          <a:schemeClr val="tx1"/>
        </a:solidFill>
        <a:latin typeface="+mn-lt"/>
        <a:ea typeface="+mn-ea"/>
        <a:cs typeface="+mn-cs"/>
      </a:defRPr>
    </a:lvl7pPr>
    <a:lvl8pPr marL="2564160" algn="l" defTabSz="732617" rtl="0" eaLnBrk="1" latinLnBrk="0" hangingPunct="1">
      <a:defRPr sz="961" kern="1200">
        <a:solidFill>
          <a:schemeClr val="tx1"/>
        </a:solidFill>
        <a:latin typeface="+mn-lt"/>
        <a:ea typeface="+mn-ea"/>
        <a:cs typeface="+mn-cs"/>
      </a:defRPr>
    </a:lvl8pPr>
    <a:lvl9pPr marL="2930469" algn="l" defTabSz="732617" rtl="0" eaLnBrk="1" latinLnBrk="0" hangingPunct="1">
      <a:defRPr sz="96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1257300"/>
            <a:ext cx="6029325" cy="3394075"/>
          </a:xfrm>
          <a:prstGeom prst="rect">
            <a:avLst/>
          </a:prstGeom>
          <a:noFill/>
          <a:ln w="12700">
            <a:solidFill>
              <a:prstClr val="black"/>
            </a:solidFill>
          </a:ln>
        </p:spPr>
      </p:sp>
      <p:sp>
        <p:nvSpPr>
          <p:cNvPr id="3" name="Notes Placeholder 2"/>
          <p:cNvSpPr>
            <a:spLocks noGrp="1"/>
          </p:cNvSpPr>
          <p:nvPr>
            <p:ph type="body" idx="1"/>
          </p:nvPr>
        </p:nvSpPr>
        <p:spPr>
          <a:xfrm>
            <a:off x="777875" y="4840288"/>
            <a:ext cx="6216650" cy="3960812"/>
          </a:xfrm>
          <a:prstGeom prst="rect">
            <a:avLst/>
          </a:prstGeom>
        </p:spPr>
        <p:txBody>
          <a:bodyPr/>
          <a:lstStyle/>
          <a:p>
            <a:endParaRPr lang="en-US" dirty="0"/>
          </a:p>
        </p:txBody>
      </p:sp>
    </p:spTree>
    <p:extLst>
      <p:ext uri="{BB962C8B-B14F-4D97-AF65-F5344CB8AC3E}">
        <p14:creationId xmlns:p14="http://schemas.microsoft.com/office/powerpoint/2010/main" val="1926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17" Type="http://schemas.microsoft.com/office/2007/relationships/hdphoto" Target="../media/hdphoto8.wdp"/><Relationship Id="rId2" Type="http://schemas.openxmlformats.org/officeDocument/2006/relationships/image" Target="../media/image1.png"/><Relationship Id="rId16"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13.wdp"/><Relationship Id="rId2" Type="http://schemas.openxmlformats.org/officeDocument/2006/relationships/image" Target="../media/image9.png"/><Relationship Id="rId16" Type="http://schemas.microsoft.com/office/2007/relationships/hdphoto" Target="../media/hdphoto15.wdp"/><Relationship Id="rId1" Type="http://schemas.openxmlformats.org/officeDocument/2006/relationships/slideMaster" Target="../slideMasters/slideMaster1.xml"/><Relationship Id="rId6" Type="http://schemas.microsoft.com/office/2007/relationships/hdphoto" Target="../media/hdphoto10.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13.png"/><Relationship Id="rId14" Type="http://schemas.microsoft.com/office/2007/relationships/hdphoto" Target="../media/hdphoto14.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2" y="1595962"/>
            <a:ext cx="77724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3" y="2883028"/>
            <a:ext cx="640079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1_Blank">
    <p:bg>
      <p:bgPr>
        <a:solidFill>
          <a:srgbClr val="F21F22"/>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5" name="Rounded Rectangle 4">
            <a:extLst>
              <a:ext uri="{FF2B5EF4-FFF2-40B4-BE49-F238E27FC236}">
                <a16:creationId xmlns:a16="http://schemas.microsoft.com/office/drawing/2014/main" id="{6C359A71-59EF-A794-1EFF-BD54824C1645}"/>
              </a:ext>
            </a:extLst>
          </p:cNvPr>
          <p:cNvSpPr/>
          <p:nvPr userDrawn="1"/>
        </p:nvSpPr>
        <p:spPr>
          <a:xfrm>
            <a:off x="268943" y="624032"/>
            <a:ext cx="8606117" cy="4407225"/>
          </a:xfrm>
          <a:prstGeom prst="roundRect">
            <a:avLst>
              <a:gd name="adj" fmla="val 649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12"/>
          </a:p>
        </p:txBody>
      </p:sp>
    </p:spTree>
    <p:extLst>
      <p:ext uri="{BB962C8B-B14F-4D97-AF65-F5344CB8AC3E}">
        <p14:creationId xmlns:p14="http://schemas.microsoft.com/office/powerpoint/2010/main" val="2401433950"/>
      </p:ext>
    </p:extLst>
  </p:cSld>
  <p:clrMapOvr>
    <a:masterClrMapping/>
  </p:clrMapOvr>
  <p:extLst>
    <p:ext uri="{DCECCB84-F9BA-43D5-87BE-67443E8EF086}">
      <p15:sldGuideLst xmlns:p15="http://schemas.microsoft.com/office/powerpoint/2012/main">
        <p15:guide id="2" pos="2766" userDrawn="1">
          <p15:clr>
            <a:srgbClr val="FBAE40"/>
          </p15:clr>
        </p15:guide>
        <p15:guide id="3" pos="299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2_Blank">
    <p:bg>
      <p:bgPr>
        <a:solidFill>
          <a:srgbClr val="F21F2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690321"/>
      </p:ext>
    </p:extLst>
  </p:cSld>
  <p:clrMapOvr>
    <a:masterClrMapping/>
  </p:clrMapOvr>
  <p:extLst>
    <p:ext uri="{DCECCB84-F9BA-43D5-87BE-67443E8EF086}">
      <p15:sldGuideLst xmlns:p15="http://schemas.microsoft.com/office/powerpoint/2012/main">
        <p15:guide id="2" pos="2766" userDrawn="1">
          <p15:clr>
            <a:srgbClr val="FBAE40"/>
          </p15:clr>
        </p15:guide>
        <p15:guide id="3" pos="29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7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3CB08-E77E-A9F4-0BF3-7DDC1B0A121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a:ext>
            </a:extLst>
          </a:blip>
          <a:srcRect l="21440" r="8942" b="9669"/>
          <a:stretch/>
        </p:blipFill>
        <p:spPr>
          <a:xfrm>
            <a:off x="141112" y="119062"/>
            <a:ext cx="3403599" cy="2370402"/>
          </a:xfrm>
          <a:prstGeom prst="roundRect">
            <a:avLst>
              <a:gd name="adj" fmla="val 8899"/>
            </a:avLst>
          </a:prstGeom>
        </p:spPr>
      </p:pic>
      <p:pic>
        <p:nvPicPr>
          <p:cNvPr id="6" name="Picture 5">
            <a:extLst>
              <a:ext uri="{FF2B5EF4-FFF2-40B4-BE49-F238E27FC236}">
                <a16:creationId xmlns:a16="http://schemas.microsoft.com/office/drawing/2014/main" id="{A0D33C9E-2069-1697-5D04-FC7163B2A888}"/>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24000"/>
                    </a14:imgEffect>
                  </a14:imgLayer>
                </a14:imgProps>
              </a:ext>
              <a:ext uri="{28A0092B-C50C-407E-A947-70E740481C1C}">
                <a14:useLocalDpi xmlns:a14="http://schemas.microsoft.com/office/drawing/2010/main"/>
              </a:ext>
            </a:extLst>
          </a:blip>
          <a:srcRect l="12305" t="10501" r="26075" b="13464"/>
          <a:stretch/>
        </p:blipFill>
        <p:spPr>
          <a:xfrm>
            <a:off x="141112" y="2619287"/>
            <a:ext cx="3414888" cy="2370402"/>
          </a:xfrm>
          <a:prstGeom prst="roundRect">
            <a:avLst>
              <a:gd name="adj" fmla="val 8899"/>
            </a:avLst>
          </a:prstGeom>
        </p:spPr>
      </p:pic>
      <p:pic>
        <p:nvPicPr>
          <p:cNvPr id="7" name="Picture 6">
            <a:extLst>
              <a:ext uri="{FF2B5EF4-FFF2-40B4-BE49-F238E27FC236}">
                <a16:creationId xmlns:a16="http://schemas.microsoft.com/office/drawing/2014/main" id="{1AA8416A-BC1B-DE1F-71F2-BFC8070EED0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23000"/>
                    </a14:imgEffect>
                  </a14:imgLayer>
                </a14:imgProps>
              </a:ext>
              <a:ext uri="{28A0092B-C50C-407E-A947-70E740481C1C}">
                <a14:useLocalDpi xmlns:a14="http://schemas.microsoft.com/office/drawing/2010/main"/>
              </a:ext>
            </a:extLst>
          </a:blip>
          <a:srcRect l="3335" t="2635" r="3316" b="2635"/>
          <a:stretch/>
        </p:blipFill>
        <p:spPr>
          <a:xfrm>
            <a:off x="5621867" y="135731"/>
            <a:ext cx="3397955" cy="2370402"/>
          </a:xfrm>
          <a:prstGeom prst="roundRect">
            <a:avLst>
              <a:gd name="adj" fmla="val 8899"/>
            </a:avLst>
          </a:prstGeom>
        </p:spPr>
      </p:pic>
      <p:pic>
        <p:nvPicPr>
          <p:cNvPr id="8" name="Picture 7">
            <a:extLst>
              <a:ext uri="{FF2B5EF4-FFF2-40B4-BE49-F238E27FC236}">
                <a16:creationId xmlns:a16="http://schemas.microsoft.com/office/drawing/2014/main" id="{73A177D3-43B8-F43A-2F18-62C443936E2E}"/>
              </a:ext>
            </a:extLst>
          </p:cNvPr>
          <p:cNvPicPr>
            <a:picLocks noChangeAspect="1"/>
          </p:cNvPicPr>
          <p:nvPr userDrawn="1"/>
        </p:nvPicPr>
        <p:blipFill>
          <a:blip r:embed="rId8" cstate="screen">
            <a:extLst>
              <a:ext uri="{BEBA8EAE-BF5A-486C-A8C5-ECC9F3942E4B}">
                <a14:imgProps xmlns:a14="http://schemas.microsoft.com/office/drawing/2010/main">
                  <a14:imgLayer r:embed="rId9">
                    <a14:imgEffect>
                      <a14:brightnessContrast bright="-28000"/>
                    </a14:imgEffect>
                  </a14:imgLayer>
                </a14:imgProps>
              </a:ext>
              <a:ext uri="{28A0092B-C50C-407E-A947-70E740481C1C}">
                <a14:useLocalDpi xmlns:a14="http://schemas.microsoft.com/office/drawing/2010/main"/>
              </a:ext>
            </a:extLst>
          </a:blip>
          <a:srcRect t="4130" b="4130"/>
          <a:stretch/>
        </p:blipFill>
        <p:spPr>
          <a:xfrm>
            <a:off x="3671710" y="135731"/>
            <a:ext cx="1814690" cy="1128625"/>
          </a:xfrm>
          <a:prstGeom prst="roundRect">
            <a:avLst>
              <a:gd name="adj" fmla="val 8899"/>
            </a:avLst>
          </a:prstGeom>
        </p:spPr>
      </p:pic>
      <p:pic>
        <p:nvPicPr>
          <p:cNvPr id="9" name="Picture 8" descr="A person drinking from a glass&#10;&#10;Description automatically generated">
            <a:extLst>
              <a:ext uri="{FF2B5EF4-FFF2-40B4-BE49-F238E27FC236}">
                <a16:creationId xmlns:a16="http://schemas.microsoft.com/office/drawing/2014/main" id="{7537D3AB-B243-429B-961C-7C6A531D1927}"/>
              </a:ext>
            </a:extLst>
          </p:cNvPr>
          <p:cNvPicPr>
            <a:picLocks noChangeAspect="1"/>
          </p:cNvPicPr>
          <p:nvPr userDrawn="1"/>
        </p:nvPicPr>
        <p:blipFill>
          <a:blip r:embed="rId10" cstate="screen">
            <a:extLst>
              <a:ext uri="{BEBA8EAE-BF5A-486C-A8C5-ECC9F3942E4B}">
                <a14:imgProps xmlns:a14="http://schemas.microsoft.com/office/drawing/2010/main">
                  <a14:imgLayer r:embed="rId11">
                    <a14:imgEffect>
                      <a14:brightnessContrast bright="-29000"/>
                    </a14:imgEffect>
                  </a14:imgLayer>
                </a14:imgProps>
              </a:ext>
              <a:ext uri="{28A0092B-C50C-407E-A947-70E740481C1C}">
                <a14:useLocalDpi xmlns:a14="http://schemas.microsoft.com/office/drawing/2010/main"/>
              </a:ext>
            </a:extLst>
          </a:blip>
          <a:srcRect l="1028" t="6778" r="31355" b="9542"/>
          <a:stretch/>
        </p:blipFill>
        <p:spPr>
          <a:xfrm>
            <a:off x="5615612" y="2619287"/>
            <a:ext cx="3403599" cy="2370402"/>
          </a:xfrm>
          <a:prstGeom prst="roundRect">
            <a:avLst>
              <a:gd name="adj" fmla="val 8899"/>
            </a:avLst>
          </a:prstGeom>
        </p:spPr>
      </p:pic>
      <p:pic>
        <p:nvPicPr>
          <p:cNvPr id="10" name="Picture 9">
            <a:extLst>
              <a:ext uri="{FF2B5EF4-FFF2-40B4-BE49-F238E27FC236}">
                <a16:creationId xmlns:a16="http://schemas.microsoft.com/office/drawing/2014/main" id="{FDA0BA80-BCF2-7B56-EA69-F5722BC50E3B}"/>
              </a:ext>
            </a:extLst>
          </p:cNvPr>
          <p:cNvPicPr>
            <a:picLocks noChangeAspect="1"/>
          </p:cNvPicPr>
          <p:nvPr userDrawn="1"/>
        </p:nvPicPr>
        <p:blipFill>
          <a:blip r:embed="rId12" cstate="screen">
            <a:extLst>
              <a:ext uri="{BEBA8EAE-BF5A-486C-A8C5-ECC9F3942E4B}">
                <a14:imgProps xmlns:a14="http://schemas.microsoft.com/office/drawing/2010/main">
                  <a14:imgLayer r:embed="rId13">
                    <a14:imgEffect>
                      <a14:brightnessContrast bright="-18000"/>
                    </a14:imgEffect>
                  </a14:imgLayer>
                </a14:imgProps>
              </a:ext>
              <a:ext uri="{28A0092B-C50C-407E-A947-70E740481C1C}">
                <a14:useLocalDpi xmlns:a14="http://schemas.microsoft.com/office/drawing/2010/main"/>
              </a:ext>
            </a:extLst>
          </a:blip>
          <a:srcRect l="4894" r="4894"/>
          <a:stretch/>
        </p:blipFill>
        <p:spPr>
          <a:xfrm>
            <a:off x="3671710" y="1377509"/>
            <a:ext cx="1814690" cy="1128625"/>
          </a:xfrm>
          <a:prstGeom prst="roundRect">
            <a:avLst>
              <a:gd name="adj" fmla="val 8899"/>
            </a:avLst>
          </a:prstGeom>
        </p:spPr>
      </p:pic>
      <p:pic>
        <p:nvPicPr>
          <p:cNvPr id="11" name="Picture 10">
            <a:extLst>
              <a:ext uri="{FF2B5EF4-FFF2-40B4-BE49-F238E27FC236}">
                <a16:creationId xmlns:a16="http://schemas.microsoft.com/office/drawing/2014/main" id="{B60E8759-CBA9-7304-A3BC-1697BC664D19}"/>
              </a:ext>
            </a:extLst>
          </p:cNvPr>
          <p:cNvPicPr>
            <a:picLocks noChangeAspect="1"/>
          </p:cNvPicPr>
          <p:nvPr userDrawn="1"/>
        </p:nvPicPr>
        <p:blipFill>
          <a:blip r:embed="rId14" cstate="screen">
            <a:extLst>
              <a:ext uri="{BEBA8EAE-BF5A-486C-A8C5-ECC9F3942E4B}">
                <a14:imgProps xmlns:a14="http://schemas.microsoft.com/office/drawing/2010/main">
                  <a14:imgLayer r:embed="rId15">
                    <a14:imgEffect>
                      <a14:brightnessContrast bright="-25000"/>
                    </a14:imgEffect>
                  </a14:imgLayer>
                </a14:imgProps>
              </a:ext>
              <a:ext uri="{28A0092B-C50C-407E-A947-70E740481C1C}">
                <a14:useLocalDpi xmlns:a14="http://schemas.microsoft.com/office/drawing/2010/main"/>
              </a:ext>
            </a:extLst>
          </a:blip>
          <a:srcRect l="3456" r="3456"/>
          <a:stretch/>
        </p:blipFill>
        <p:spPr>
          <a:xfrm>
            <a:off x="3671710" y="2619287"/>
            <a:ext cx="1814690" cy="1128625"/>
          </a:xfrm>
          <a:prstGeom prst="roundRect">
            <a:avLst>
              <a:gd name="adj" fmla="val 8899"/>
            </a:avLst>
          </a:prstGeom>
        </p:spPr>
      </p:pic>
      <p:pic>
        <p:nvPicPr>
          <p:cNvPr id="12" name="Picture 11">
            <a:extLst>
              <a:ext uri="{FF2B5EF4-FFF2-40B4-BE49-F238E27FC236}">
                <a16:creationId xmlns:a16="http://schemas.microsoft.com/office/drawing/2014/main" id="{192649C6-3DAA-2928-4459-29E485AC61EA}"/>
              </a:ext>
            </a:extLst>
          </p:cNvPr>
          <p:cNvPicPr>
            <a:picLocks noChangeAspect="1"/>
          </p:cNvPicPr>
          <p:nvPr userDrawn="1"/>
        </p:nvPicPr>
        <p:blipFill>
          <a:blip r:embed="rId16" cstate="screen">
            <a:extLst>
              <a:ext uri="{BEBA8EAE-BF5A-486C-A8C5-ECC9F3942E4B}">
                <a14:imgProps xmlns:a14="http://schemas.microsoft.com/office/drawing/2010/main">
                  <a14:imgLayer r:embed="rId17">
                    <a14:imgEffect>
                      <a14:brightnessContrast bright="-29000"/>
                    </a14:imgEffect>
                  </a14:imgLayer>
                </a14:imgProps>
              </a:ext>
              <a:ext uri="{28A0092B-C50C-407E-A947-70E740481C1C}">
                <a14:useLocalDpi xmlns:a14="http://schemas.microsoft.com/office/drawing/2010/main"/>
              </a:ext>
            </a:extLst>
          </a:blip>
          <a:srcRect l="4917" r="4917"/>
          <a:stretch/>
        </p:blipFill>
        <p:spPr>
          <a:xfrm>
            <a:off x="3671710" y="3861064"/>
            <a:ext cx="1814690" cy="1128625"/>
          </a:xfrm>
          <a:prstGeom prst="roundRect">
            <a:avLst>
              <a:gd name="adj" fmla="val 8899"/>
            </a:avLst>
          </a:prstGeom>
        </p:spPr>
      </p:pic>
    </p:spTree>
    <p:extLst>
      <p:ext uri="{BB962C8B-B14F-4D97-AF65-F5344CB8AC3E}">
        <p14:creationId xmlns:p14="http://schemas.microsoft.com/office/powerpoint/2010/main" val="2089672886"/>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8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3CB08-E77E-A9F4-0BF3-7DDC1B0A121B}"/>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440" r="8942" b="9669"/>
          <a:stretch/>
        </p:blipFill>
        <p:spPr>
          <a:xfrm>
            <a:off x="141111" y="119062"/>
            <a:ext cx="3401568" cy="2368988"/>
          </a:xfrm>
          <a:prstGeom prst="roundRect">
            <a:avLst>
              <a:gd name="adj" fmla="val 8899"/>
            </a:avLst>
          </a:prstGeom>
        </p:spPr>
      </p:pic>
      <p:pic>
        <p:nvPicPr>
          <p:cNvPr id="6" name="Picture 5">
            <a:extLst>
              <a:ext uri="{FF2B5EF4-FFF2-40B4-BE49-F238E27FC236}">
                <a16:creationId xmlns:a16="http://schemas.microsoft.com/office/drawing/2014/main" id="{A0D33C9E-2069-1697-5D04-FC7163B2A888}"/>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rcRect l="12305" t="10501" r="26075" b="13464"/>
          <a:stretch/>
        </p:blipFill>
        <p:spPr>
          <a:xfrm>
            <a:off x="141112" y="2619287"/>
            <a:ext cx="3414888" cy="2370402"/>
          </a:xfrm>
          <a:prstGeom prst="roundRect">
            <a:avLst>
              <a:gd name="adj" fmla="val 8899"/>
            </a:avLst>
          </a:prstGeom>
        </p:spPr>
      </p:pic>
      <p:pic>
        <p:nvPicPr>
          <p:cNvPr id="7" name="Picture 6">
            <a:extLst>
              <a:ext uri="{FF2B5EF4-FFF2-40B4-BE49-F238E27FC236}">
                <a16:creationId xmlns:a16="http://schemas.microsoft.com/office/drawing/2014/main" id="{1AA8416A-BC1B-DE1F-71F2-BFC8070EED0B}"/>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a:ext>
            </a:extLst>
          </a:blip>
          <a:srcRect l="3335" t="2635" r="3316" b="2635"/>
          <a:stretch/>
        </p:blipFill>
        <p:spPr>
          <a:xfrm>
            <a:off x="5621867" y="135731"/>
            <a:ext cx="3397955" cy="2370402"/>
          </a:xfrm>
          <a:prstGeom prst="roundRect">
            <a:avLst>
              <a:gd name="adj" fmla="val 8899"/>
            </a:avLst>
          </a:prstGeom>
        </p:spPr>
      </p:pic>
      <p:pic>
        <p:nvPicPr>
          <p:cNvPr id="8" name="Picture 7">
            <a:extLst>
              <a:ext uri="{FF2B5EF4-FFF2-40B4-BE49-F238E27FC236}">
                <a16:creationId xmlns:a16="http://schemas.microsoft.com/office/drawing/2014/main" id="{73A177D3-43B8-F43A-2F18-62C443936E2E}"/>
              </a:ext>
            </a:extLst>
          </p:cNvPr>
          <p:cNvPicPr>
            <a:picLocks noChangeAspect="1"/>
          </p:cNvPicPr>
          <p:nvPr userDrawn="1"/>
        </p:nvPicPr>
        <p:blipFill>
          <a:blip r:embed="rId7" cstate="screen">
            <a:extLst>
              <a:ext uri="{BEBA8EAE-BF5A-486C-A8C5-ECC9F3942E4B}">
                <a14:imgProps xmlns:a14="http://schemas.microsoft.com/office/drawing/2010/main">
                  <a14:imgLayer r:embed="rId8">
                    <a14:imgEffect>
                      <a14:brightnessContrast bright="4000"/>
                    </a14:imgEffect>
                  </a14:imgLayer>
                </a14:imgProps>
              </a:ext>
              <a:ext uri="{28A0092B-C50C-407E-A947-70E740481C1C}">
                <a14:useLocalDpi xmlns:a14="http://schemas.microsoft.com/office/drawing/2010/main"/>
              </a:ext>
            </a:extLst>
          </a:blip>
          <a:srcRect t="4130" b="4130"/>
          <a:stretch/>
        </p:blipFill>
        <p:spPr>
          <a:xfrm>
            <a:off x="3671710" y="135731"/>
            <a:ext cx="1814690" cy="1128625"/>
          </a:xfrm>
          <a:prstGeom prst="roundRect">
            <a:avLst>
              <a:gd name="adj" fmla="val 8899"/>
            </a:avLst>
          </a:prstGeom>
        </p:spPr>
      </p:pic>
      <p:pic>
        <p:nvPicPr>
          <p:cNvPr id="9" name="Picture 8" descr="A person drinking from a glass&#10;&#10;Description automatically generated">
            <a:extLst>
              <a:ext uri="{FF2B5EF4-FFF2-40B4-BE49-F238E27FC236}">
                <a16:creationId xmlns:a16="http://schemas.microsoft.com/office/drawing/2014/main" id="{7537D3AB-B243-429B-961C-7C6A531D1927}"/>
              </a:ext>
            </a:extLst>
          </p:cNvPr>
          <p:cNvPicPr>
            <a:picLocks noChangeAspect="1"/>
          </p:cNvPicPr>
          <p:nvPr userDrawn="1"/>
        </p:nvPicPr>
        <p:blipFill>
          <a:blip r:embed="rId9" cstate="screen">
            <a:extLst>
              <a:ext uri="{BEBA8EAE-BF5A-486C-A8C5-ECC9F3942E4B}">
                <a14:imgProps xmlns:a14="http://schemas.microsoft.com/office/drawing/2010/main">
                  <a14:imgLayer r:embed="rId10">
                    <a14:imgEffect>
                      <a14:brightnessContrast bright="4000"/>
                    </a14:imgEffect>
                  </a14:imgLayer>
                </a14:imgProps>
              </a:ext>
              <a:ext uri="{28A0092B-C50C-407E-A947-70E740481C1C}">
                <a14:useLocalDpi xmlns:a14="http://schemas.microsoft.com/office/drawing/2010/main"/>
              </a:ext>
            </a:extLst>
          </a:blip>
          <a:srcRect l="1028" t="6778" r="31355" b="9542"/>
          <a:stretch/>
        </p:blipFill>
        <p:spPr>
          <a:xfrm>
            <a:off x="5615612" y="2619287"/>
            <a:ext cx="3403599" cy="2370402"/>
          </a:xfrm>
          <a:prstGeom prst="roundRect">
            <a:avLst>
              <a:gd name="adj" fmla="val 8899"/>
            </a:avLst>
          </a:prstGeom>
        </p:spPr>
      </p:pic>
      <p:pic>
        <p:nvPicPr>
          <p:cNvPr id="10" name="Picture 9">
            <a:extLst>
              <a:ext uri="{FF2B5EF4-FFF2-40B4-BE49-F238E27FC236}">
                <a16:creationId xmlns:a16="http://schemas.microsoft.com/office/drawing/2014/main" id="{FDA0BA80-BCF2-7B56-EA69-F5722BC50E3B}"/>
              </a:ext>
            </a:extLst>
          </p:cNvPr>
          <p:cNvPicPr>
            <a:picLocks noChangeAspect="1"/>
          </p:cNvPicPr>
          <p:nvPr userDrawn="1"/>
        </p:nvPicPr>
        <p:blipFill>
          <a:blip r:embed="rId11" cstate="screen">
            <a:extLst>
              <a:ext uri="{BEBA8EAE-BF5A-486C-A8C5-ECC9F3942E4B}">
                <a14:imgProps xmlns:a14="http://schemas.microsoft.com/office/drawing/2010/main">
                  <a14:imgLayer r:embed="rId12">
                    <a14:imgEffect>
                      <a14:brightnessContrast bright="4000"/>
                    </a14:imgEffect>
                  </a14:imgLayer>
                </a14:imgProps>
              </a:ext>
              <a:ext uri="{28A0092B-C50C-407E-A947-70E740481C1C}">
                <a14:useLocalDpi xmlns:a14="http://schemas.microsoft.com/office/drawing/2010/main"/>
              </a:ext>
            </a:extLst>
          </a:blip>
          <a:srcRect l="4894" r="4894"/>
          <a:stretch/>
        </p:blipFill>
        <p:spPr>
          <a:xfrm>
            <a:off x="3671710" y="1377509"/>
            <a:ext cx="1814690" cy="1128625"/>
          </a:xfrm>
          <a:prstGeom prst="roundRect">
            <a:avLst>
              <a:gd name="adj" fmla="val 8899"/>
            </a:avLst>
          </a:prstGeom>
        </p:spPr>
      </p:pic>
      <p:pic>
        <p:nvPicPr>
          <p:cNvPr id="11" name="Picture 10">
            <a:extLst>
              <a:ext uri="{FF2B5EF4-FFF2-40B4-BE49-F238E27FC236}">
                <a16:creationId xmlns:a16="http://schemas.microsoft.com/office/drawing/2014/main" id="{B60E8759-CBA9-7304-A3BC-1697BC664D19}"/>
              </a:ext>
            </a:extLst>
          </p:cNvPr>
          <p:cNvPicPr>
            <a:picLocks noChangeAspect="1"/>
          </p:cNvPicPr>
          <p:nvPr userDrawn="1"/>
        </p:nvPicPr>
        <p:blipFill>
          <a:blip r:embed="rId13" cstate="screen">
            <a:extLst>
              <a:ext uri="{BEBA8EAE-BF5A-486C-A8C5-ECC9F3942E4B}">
                <a14:imgProps xmlns:a14="http://schemas.microsoft.com/office/drawing/2010/main">
                  <a14:imgLayer r:embed="rId14">
                    <a14:imgEffect>
                      <a14:brightnessContrast bright="-4000"/>
                    </a14:imgEffect>
                  </a14:imgLayer>
                </a14:imgProps>
              </a:ext>
              <a:ext uri="{28A0092B-C50C-407E-A947-70E740481C1C}">
                <a14:useLocalDpi xmlns:a14="http://schemas.microsoft.com/office/drawing/2010/main"/>
              </a:ext>
            </a:extLst>
          </a:blip>
          <a:srcRect l="3456" r="3456"/>
          <a:stretch/>
        </p:blipFill>
        <p:spPr>
          <a:xfrm>
            <a:off x="3671710" y="2619287"/>
            <a:ext cx="1814690" cy="1128625"/>
          </a:xfrm>
          <a:prstGeom prst="roundRect">
            <a:avLst>
              <a:gd name="adj" fmla="val 8899"/>
            </a:avLst>
          </a:prstGeom>
        </p:spPr>
      </p:pic>
      <p:pic>
        <p:nvPicPr>
          <p:cNvPr id="12" name="Picture 11">
            <a:extLst>
              <a:ext uri="{FF2B5EF4-FFF2-40B4-BE49-F238E27FC236}">
                <a16:creationId xmlns:a16="http://schemas.microsoft.com/office/drawing/2014/main" id="{192649C6-3DAA-2928-4459-29E485AC61EA}"/>
              </a:ext>
            </a:extLst>
          </p:cNvPr>
          <p:cNvPicPr>
            <a:picLocks noChangeAspect="1"/>
          </p:cNvPicPr>
          <p:nvPr userDrawn="1"/>
        </p:nvPicPr>
        <p:blipFill>
          <a:blip r:embed="rId15" cstate="screen">
            <a:extLst>
              <a:ext uri="{BEBA8EAE-BF5A-486C-A8C5-ECC9F3942E4B}">
                <a14:imgProps xmlns:a14="http://schemas.microsoft.com/office/drawing/2010/main">
                  <a14:imgLayer r:embed="rId16">
                    <a14:imgEffect>
                      <a14:brightnessContrast bright="-2000"/>
                    </a14:imgEffect>
                  </a14:imgLayer>
                </a14:imgProps>
              </a:ext>
              <a:ext uri="{28A0092B-C50C-407E-A947-70E740481C1C}">
                <a14:useLocalDpi xmlns:a14="http://schemas.microsoft.com/office/drawing/2010/main"/>
              </a:ext>
            </a:extLst>
          </a:blip>
          <a:srcRect l="4917" r="4917"/>
          <a:stretch/>
        </p:blipFill>
        <p:spPr>
          <a:xfrm>
            <a:off x="3671710" y="3864640"/>
            <a:ext cx="1810512" cy="1126027"/>
          </a:xfrm>
          <a:prstGeom prst="roundRect">
            <a:avLst>
              <a:gd name="adj" fmla="val 8899"/>
            </a:avLst>
          </a:prstGeom>
        </p:spPr>
      </p:pic>
      <p:sp>
        <p:nvSpPr>
          <p:cNvPr id="2" name="Rounded Rectangle 1">
            <a:extLst>
              <a:ext uri="{FF2B5EF4-FFF2-40B4-BE49-F238E27FC236}">
                <a16:creationId xmlns:a16="http://schemas.microsoft.com/office/drawing/2014/main" id="{8760FB74-7EAE-1216-7802-0268C9C92D4E}"/>
              </a:ext>
            </a:extLst>
          </p:cNvPr>
          <p:cNvSpPr/>
          <p:nvPr userDrawn="1"/>
        </p:nvSpPr>
        <p:spPr>
          <a:xfrm>
            <a:off x="141111" y="124176"/>
            <a:ext cx="3401568" cy="2368296"/>
          </a:xfrm>
          <a:prstGeom prst="roundRect">
            <a:avLst>
              <a:gd name="adj" fmla="val 9242"/>
            </a:avLst>
          </a:prstGeom>
          <a:solidFill>
            <a:srgbClr val="F21F22">
              <a:alpha val="5290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75E2B52-31E6-0E89-0C60-18376263EF59}"/>
              </a:ext>
            </a:extLst>
          </p:cNvPr>
          <p:cNvSpPr/>
          <p:nvPr userDrawn="1"/>
        </p:nvSpPr>
        <p:spPr>
          <a:xfrm>
            <a:off x="152400" y="2621393"/>
            <a:ext cx="3401568" cy="2368296"/>
          </a:xfrm>
          <a:prstGeom prst="roundRect">
            <a:avLst>
              <a:gd name="adj" fmla="val 9242"/>
            </a:avLst>
          </a:prstGeom>
          <a:solidFill>
            <a:srgbClr val="F15822">
              <a:alpha val="5290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15822"/>
              </a:solidFill>
            </a:endParaRPr>
          </a:p>
        </p:txBody>
      </p:sp>
      <p:sp>
        <p:nvSpPr>
          <p:cNvPr id="4" name="Rounded Rectangle 3">
            <a:extLst>
              <a:ext uri="{FF2B5EF4-FFF2-40B4-BE49-F238E27FC236}">
                <a16:creationId xmlns:a16="http://schemas.microsoft.com/office/drawing/2014/main" id="{652AE955-F645-D923-F4F2-E6A65C641A1F}"/>
              </a:ext>
            </a:extLst>
          </p:cNvPr>
          <p:cNvSpPr/>
          <p:nvPr userDrawn="1"/>
        </p:nvSpPr>
        <p:spPr>
          <a:xfrm>
            <a:off x="5617643" y="2621393"/>
            <a:ext cx="3401568" cy="2368296"/>
          </a:xfrm>
          <a:prstGeom prst="roundRect">
            <a:avLst>
              <a:gd name="adj" fmla="val 9242"/>
            </a:avLst>
          </a:prstGeom>
          <a:solidFill>
            <a:srgbClr val="63C9CE">
              <a:alpha val="5290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15822"/>
              </a:solidFill>
            </a:endParaRPr>
          </a:p>
        </p:txBody>
      </p:sp>
      <p:sp>
        <p:nvSpPr>
          <p:cNvPr id="13" name="Rounded Rectangle 12">
            <a:extLst>
              <a:ext uri="{FF2B5EF4-FFF2-40B4-BE49-F238E27FC236}">
                <a16:creationId xmlns:a16="http://schemas.microsoft.com/office/drawing/2014/main" id="{7152AEC1-B211-B026-37E5-2774DBEE9DD2}"/>
              </a:ext>
            </a:extLst>
          </p:cNvPr>
          <p:cNvSpPr/>
          <p:nvPr userDrawn="1"/>
        </p:nvSpPr>
        <p:spPr>
          <a:xfrm>
            <a:off x="5621867" y="135731"/>
            <a:ext cx="3401568" cy="2368296"/>
          </a:xfrm>
          <a:prstGeom prst="roundRect">
            <a:avLst>
              <a:gd name="adj" fmla="val 9242"/>
            </a:avLst>
          </a:prstGeom>
          <a:solidFill>
            <a:srgbClr val="6DC17A">
              <a:alpha val="5290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17A"/>
              </a:solidFill>
            </a:endParaRPr>
          </a:p>
        </p:txBody>
      </p:sp>
      <p:sp>
        <p:nvSpPr>
          <p:cNvPr id="14" name="Rounded Rectangle 13">
            <a:extLst>
              <a:ext uri="{FF2B5EF4-FFF2-40B4-BE49-F238E27FC236}">
                <a16:creationId xmlns:a16="http://schemas.microsoft.com/office/drawing/2014/main" id="{0771FA2B-7057-7C30-D023-7B082483E422}"/>
              </a:ext>
            </a:extLst>
          </p:cNvPr>
          <p:cNvSpPr/>
          <p:nvPr userDrawn="1"/>
        </p:nvSpPr>
        <p:spPr>
          <a:xfrm>
            <a:off x="3671710" y="3865297"/>
            <a:ext cx="1810512" cy="1124712"/>
          </a:xfrm>
          <a:prstGeom prst="roundRect">
            <a:avLst>
              <a:gd name="adj" fmla="val 9242"/>
            </a:avLst>
          </a:prstGeom>
          <a:solidFill>
            <a:srgbClr val="F21F22">
              <a:alpha val="5290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8368247-5565-0D28-85C3-CC973993B92E}"/>
              </a:ext>
            </a:extLst>
          </p:cNvPr>
          <p:cNvSpPr/>
          <p:nvPr userDrawn="1"/>
        </p:nvSpPr>
        <p:spPr>
          <a:xfrm>
            <a:off x="3671710" y="135731"/>
            <a:ext cx="1810512" cy="1124712"/>
          </a:xfrm>
          <a:prstGeom prst="roundRect">
            <a:avLst>
              <a:gd name="adj" fmla="val 9242"/>
            </a:avLst>
          </a:prstGeom>
          <a:solidFill>
            <a:srgbClr val="63C9CE">
              <a:alpha val="657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EEBBC20-B786-228B-FF2C-85E701DF8212}"/>
              </a:ext>
            </a:extLst>
          </p:cNvPr>
          <p:cNvSpPr/>
          <p:nvPr userDrawn="1"/>
        </p:nvSpPr>
        <p:spPr>
          <a:xfrm>
            <a:off x="3675888" y="1381422"/>
            <a:ext cx="1810512" cy="1124712"/>
          </a:xfrm>
          <a:prstGeom prst="roundRect">
            <a:avLst>
              <a:gd name="adj" fmla="val 9242"/>
            </a:avLst>
          </a:prstGeom>
          <a:solidFill>
            <a:srgbClr val="F89A1C">
              <a:alpha val="657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0D55E4A-B46B-81F0-D69C-46902021F886}"/>
              </a:ext>
            </a:extLst>
          </p:cNvPr>
          <p:cNvSpPr/>
          <p:nvPr userDrawn="1"/>
        </p:nvSpPr>
        <p:spPr>
          <a:xfrm>
            <a:off x="3675888" y="2619375"/>
            <a:ext cx="1810512" cy="1114425"/>
          </a:xfrm>
          <a:prstGeom prst="roundRect">
            <a:avLst>
              <a:gd name="adj" fmla="val 6393"/>
            </a:avLst>
          </a:prstGeom>
          <a:solidFill>
            <a:srgbClr val="6DC17A">
              <a:alpha val="657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196985"/>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6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5" name="Picture 4" descr="A black and grey triangle pattern&#10;&#10;Description automatically generated">
            <a:extLst>
              <a:ext uri="{FF2B5EF4-FFF2-40B4-BE49-F238E27FC236}">
                <a16:creationId xmlns:a16="http://schemas.microsoft.com/office/drawing/2014/main" id="{EF4B08AB-30A1-1B15-B680-7C30B7D2FDA6}"/>
              </a:ext>
            </a:extLst>
          </p:cNvPr>
          <p:cNvPicPr>
            <a:picLocks noChangeAspect="1"/>
          </p:cNvPicPr>
          <p:nvPr userDrawn="1"/>
        </p:nvPicPr>
        <p:blipFill>
          <a:blip r:embed="rId2" cstate="screen">
            <a:alphaModFix amt="51000"/>
            <a:extLst>
              <a:ext uri="{28A0092B-C50C-407E-A947-70E740481C1C}">
                <a14:useLocalDpi xmlns:a14="http://schemas.microsoft.com/office/drawing/2010/main"/>
              </a:ext>
            </a:extLst>
          </a:blip>
          <a:srcRect l="1446" r="-15475" b="965"/>
          <a:stretch/>
        </p:blipFill>
        <p:spPr>
          <a:xfrm flipH="1">
            <a:off x="-1433690" y="-1"/>
            <a:ext cx="10577689" cy="5164667"/>
          </a:xfrm>
          <a:prstGeom prst="rect">
            <a:avLst/>
          </a:prstGeom>
        </p:spPr>
      </p:pic>
    </p:spTree>
    <p:extLst>
      <p:ext uri="{BB962C8B-B14F-4D97-AF65-F5344CB8AC3E}">
        <p14:creationId xmlns:p14="http://schemas.microsoft.com/office/powerpoint/2010/main" val="3287592821"/>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3_Blank">
    <p:spTree>
      <p:nvGrpSpPr>
        <p:cNvPr id="1" name=""/>
        <p:cNvGrpSpPr/>
        <p:nvPr/>
      </p:nvGrpSpPr>
      <p:grpSpPr>
        <a:xfrm>
          <a:off x="0" y="0"/>
          <a:ext cx="0" cy="0"/>
          <a:chOff x="0" y="0"/>
          <a:chExt cx="0" cy="0"/>
        </a:xfrm>
      </p:grpSpPr>
      <p:pic>
        <p:nvPicPr>
          <p:cNvPr id="14" name="Picture 13" descr="A colorful background with many triangles&#10;&#10;Description automatically generated with medium confidence">
            <a:extLst>
              <a:ext uri="{FF2B5EF4-FFF2-40B4-BE49-F238E27FC236}">
                <a16:creationId xmlns:a16="http://schemas.microsoft.com/office/drawing/2014/main" id="{F93E66A7-016C-027B-59EB-EA627E761C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7120" r="8340"/>
          <a:stretch/>
        </p:blipFill>
        <p:spPr>
          <a:xfrm rot="5400000">
            <a:off x="1997869" y="-1997867"/>
            <a:ext cx="5148263" cy="9143998"/>
          </a:xfrm>
          <a:prstGeom prst="rect">
            <a:avLst/>
          </a:prstGeom>
        </p:spPr>
      </p:pic>
      <p:sp>
        <p:nvSpPr>
          <p:cNvPr id="6" name="Rounded Rectangle 5">
            <a:extLst>
              <a:ext uri="{FF2B5EF4-FFF2-40B4-BE49-F238E27FC236}">
                <a16:creationId xmlns:a16="http://schemas.microsoft.com/office/drawing/2014/main" id="{45B9CD92-8557-5915-18C2-905C8133E603}"/>
              </a:ext>
            </a:extLst>
          </p:cNvPr>
          <p:cNvSpPr/>
          <p:nvPr userDrawn="1"/>
        </p:nvSpPr>
        <p:spPr>
          <a:xfrm>
            <a:off x="272846" y="1130458"/>
            <a:ext cx="8619564" cy="3938543"/>
          </a:xfrm>
          <a:prstGeom prst="roundRect">
            <a:avLst>
              <a:gd name="adj" fmla="val 4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12"/>
          </a:p>
        </p:txBody>
      </p:sp>
    </p:spTree>
    <p:extLst>
      <p:ext uri="{BB962C8B-B14F-4D97-AF65-F5344CB8AC3E}">
        <p14:creationId xmlns:p14="http://schemas.microsoft.com/office/powerpoint/2010/main" val="1387585758"/>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5_Blank">
    <p:spTree>
      <p:nvGrpSpPr>
        <p:cNvPr id="1" name=""/>
        <p:cNvGrpSpPr/>
        <p:nvPr/>
      </p:nvGrpSpPr>
      <p:grpSpPr>
        <a:xfrm>
          <a:off x="0" y="0"/>
          <a:ext cx="0" cy="0"/>
          <a:chOff x="0" y="0"/>
          <a:chExt cx="0" cy="0"/>
        </a:xfrm>
      </p:grpSpPr>
      <p:pic>
        <p:nvPicPr>
          <p:cNvPr id="14" name="Picture 13" descr="A colorful background with many triangles&#10;&#10;Description automatically generated with medium confidence">
            <a:extLst>
              <a:ext uri="{FF2B5EF4-FFF2-40B4-BE49-F238E27FC236}">
                <a16:creationId xmlns:a16="http://schemas.microsoft.com/office/drawing/2014/main" id="{F93E66A7-016C-027B-59EB-EA627E761C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7120" r="8340"/>
          <a:stretch/>
        </p:blipFill>
        <p:spPr>
          <a:xfrm rot="5400000">
            <a:off x="1997869" y="-1997867"/>
            <a:ext cx="5148263" cy="9143998"/>
          </a:xfrm>
          <a:prstGeom prst="rect">
            <a:avLst/>
          </a:prstGeom>
        </p:spPr>
      </p:pic>
    </p:spTree>
    <p:extLst>
      <p:ext uri="{BB962C8B-B14F-4D97-AF65-F5344CB8AC3E}">
        <p14:creationId xmlns:p14="http://schemas.microsoft.com/office/powerpoint/2010/main" val="1196878776"/>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4_Blank">
    <p:spTree>
      <p:nvGrpSpPr>
        <p:cNvPr id="1" name=""/>
        <p:cNvGrpSpPr/>
        <p:nvPr/>
      </p:nvGrpSpPr>
      <p:grpSpPr>
        <a:xfrm>
          <a:off x="0" y="0"/>
          <a:ext cx="0" cy="0"/>
          <a:chOff x="0" y="0"/>
          <a:chExt cx="0" cy="0"/>
        </a:xfrm>
      </p:grpSpPr>
      <p:pic>
        <p:nvPicPr>
          <p:cNvPr id="14" name="Picture 13" descr="A colorful background with many triangles&#10;&#10;Description automatically generated with medium confidence">
            <a:extLst>
              <a:ext uri="{FF2B5EF4-FFF2-40B4-BE49-F238E27FC236}">
                <a16:creationId xmlns:a16="http://schemas.microsoft.com/office/drawing/2014/main" id="{F93E66A7-016C-027B-59EB-EA627E761C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802" t="1151" r="4340" b="-109775"/>
          <a:stretch/>
        </p:blipFill>
        <p:spPr>
          <a:xfrm>
            <a:off x="0" y="0"/>
            <a:ext cx="9144000" cy="5148263"/>
          </a:xfrm>
          <a:prstGeom prst="rect">
            <a:avLst/>
          </a:prstGeom>
        </p:spPr>
      </p:pic>
      <p:sp>
        <p:nvSpPr>
          <p:cNvPr id="6" name="Rounded Rectangle 5">
            <a:extLst>
              <a:ext uri="{FF2B5EF4-FFF2-40B4-BE49-F238E27FC236}">
                <a16:creationId xmlns:a16="http://schemas.microsoft.com/office/drawing/2014/main" id="{45B9CD92-8557-5915-18C2-905C8133E603}"/>
              </a:ext>
            </a:extLst>
          </p:cNvPr>
          <p:cNvSpPr/>
          <p:nvPr userDrawn="1"/>
        </p:nvSpPr>
        <p:spPr>
          <a:xfrm>
            <a:off x="272846" y="1268194"/>
            <a:ext cx="8619564" cy="3800807"/>
          </a:xfrm>
          <a:prstGeom prst="roundRect">
            <a:avLst>
              <a:gd name="adj" fmla="val 4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12"/>
          </a:p>
        </p:txBody>
      </p:sp>
    </p:spTree>
    <p:extLst>
      <p:ext uri="{BB962C8B-B14F-4D97-AF65-F5344CB8AC3E}">
        <p14:creationId xmlns:p14="http://schemas.microsoft.com/office/powerpoint/2010/main" val="789712121"/>
      </p:ext>
    </p:extLst>
  </p:cSld>
  <p:clrMapOvr>
    <a:masterClrMapping/>
  </p:clrMapOvr>
  <p:extLst>
    <p:ext uri="{DCECCB84-F9BA-43D5-87BE-67443E8EF086}">
      <p15:sldGuideLst xmlns:p15="http://schemas.microsoft.com/office/powerpoint/2012/main">
        <p15:guide id="1" orient="horz" pos="1622"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7203" y="205931"/>
            <a:ext cx="8229598"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3" y="1184101"/>
            <a:ext cx="8229598"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3108963" y="4787884"/>
            <a:ext cx="2926078" cy="221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1" y="4787884"/>
            <a:ext cx="2103120" cy="221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4/22/25</a:t>
            </a:fld>
            <a:endParaRPr lang="en-US"/>
          </a:p>
        </p:txBody>
      </p:sp>
      <p:sp>
        <p:nvSpPr>
          <p:cNvPr id="6" name="Holder 6"/>
          <p:cNvSpPr>
            <a:spLocks noGrp="1"/>
          </p:cNvSpPr>
          <p:nvPr>
            <p:ph type="sldNum" sz="quarter" idx="7"/>
          </p:nvPr>
        </p:nvSpPr>
        <p:spPr>
          <a:xfrm>
            <a:off x="6583681" y="4787884"/>
            <a:ext cx="2103120" cy="221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7" name="MSIPCMContentMarking" descr="{&quot;HashCode&quot;:427984535,&quot;Placement&quot;:&quot;Footer&quot;}">
            <a:extLst>
              <a:ext uri="{FF2B5EF4-FFF2-40B4-BE49-F238E27FC236}">
                <a16:creationId xmlns:a16="http://schemas.microsoft.com/office/drawing/2014/main" id="{5D6A2762-9938-4168-8723-13321E703804}"/>
              </a:ext>
            </a:extLst>
          </p:cNvPr>
          <p:cNvSpPr txBox="1"/>
          <p:nvPr userDrawn="1"/>
        </p:nvSpPr>
        <p:spPr>
          <a:xfrm>
            <a:off x="3686758" y="5037812"/>
            <a:ext cx="1770487" cy="86627"/>
          </a:xfrm>
          <a:prstGeom prst="rect">
            <a:avLst/>
          </a:prstGeom>
          <a:noFill/>
        </p:spPr>
        <p:txBody>
          <a:bodyPr vert="horz" wrap="square" lIns="0" tIns="0" rIns="0" bIns="0" rtlCol="0" anchor="ctr" anchorCtr="1">
            <a:spAutoFit/>
          </a:bodyPr>
          <a:lstStyle/>
          <a:p>
            <a:pPr algn="ctr">
              <a:spcBef>
                <a:spcPts val="0"/>
              </a:spcBef>
              <a:spcAft>
                <a:spcPts val="0"/>
              </a:spcAft>
            </a:pPr>
            <a:r>
              <a:rPr lang="en-US" sz="563">
                <a:solidFill>
                  <a:srgbClr val="000000"/>
                </a:solidFill>
                <a:latin typeface="Calibri" panose="020F0502020204030204" pitchFamily="34" charset="0"/>
              </a:rPr>
              <a:t>Classified - Confidential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78" r:id="rId4"/>
    <p:sldLayoutId id="2147483679" r:id="rId5"/>
    <p:sldLayoutId id="2147483677" r:id="rId6"/>
    <p:sldLayoutId id="2147483674" r:id="rId7"/>
    <p:sldLayoutId id="2147483676" r:id="rId8"/>
    <p:sldLayoutId id="2147483675" r:id="rId9"/>
    <p:sldLayoutId id="2147483672" r:id="rId10"/>
    <p:sldLayoutId id="2147483673" r:id="rId11"/>
  </p:sldLayoutIdLst>
  <p:txStyles>
    <p:titleStyle>
      <a:lvl1pPr>
        <a:defRPr>
          <a:latin typeface="+mj-lt"/>
          <a:ea typeface="+mj-ea"/>
          <a:cs typeface="+mj-cs"/>
        </a:defRPr>
      </a:lvl1pPr>
    </p:titleStyle>
    <p:bodyStyle>
      <a:lvl1pPr marL="0">
        <a:defRPr>
          <a:latin typeface="+mn-lt"/>
          <a:ea typeface="+mn-ea"/>
          <a:cs typeface="+mn-cs"/>
        </a:defRPr>
      </a:lvl1pPr>
      <a:lvl2pPr marL="257404">
        <a:defRPr>
          <a:latin typeface="+mn-lt"/>
          <a:ea typeface="+mn-ea"/>
          <a:cs typeface="+mn-cs"/>
        </a:defRPr>
      </a:lvl2pPr>
      <a:lvl3pPr marL="514807">
        <a:defRPr>
          <a:latin typeface="+mn-lt"/>
          <a:ea typeface="+mn-ea"/>
          <a:cs typeface="+mn-cs"/>
        </a:defRPr>
      </a:lvl3pPr>
      <a:lvl4pPr marL="772211">
        <a:defRPr>
          <a:latin typeface="+mn-lt"/>
          <a:ea typeface="+mn-ea"/>
          <a:cs typeface="+mn-cs"/>
        </a:defRPr>
      </a:lvl4pPr>
      <a:lvl5pPr marL="1029614">
        <a:defRPr>
          <a:latin typeface="+mn-lt"/>
          <a:ea typeface="+mn-ea"/>
          <a:cs typeface="+mn-cs"/>
        </a:defRPr>
      </a:lvl5pPr>
      <a:lvl6pPr marL="1287018">
        <a:defRPr>
          <a:latin typeface="+mn-lt"/>
          <a:ea typeface="+mn-ea"/>
          <a:cs typeface="+mn-cs"/>
        </a:defRPr>
      </a:lvl6pPr>
      <a:lvl7pPr marL="1544422">
        <a:defRPr>
          <a:latin typeface="+mn-lt"/>
          <a:ea typeface="+mn-ea"/>
          <a:cs typeface="+mn-cs"/>
        </a:defRPr>
      </a:lvl7pPr>
      <a:lvl8pPr marL="1801825">
        <a:defRPr>
          <a:latin typeface="+mn-lt"/>
          <a:ea typeface="+mn-ea"/>
          <a:cs typeface="+mn-cs"/>
        </a:defRPr>
      </a:lvl8pPr>
      <a:lvl9pPr marL="2059229">
        <a:defRPr>
          <a:latin typeface="+mn-lt"/>
          <a:ea typeface="+mn-ea"/>
          <a:cs typeface="+mn-cs"/>
        </a:defRPr>
      </a:lvl9pPr>
    </p:bodyStyle>
    <p:otherStyle>
      <a:lvl1pPr marL="0">
        <a:defRPr>
          <a:latin typeface="+mn-lt"/>
          <a:ea typeface="+mn-ea"/>
          <a:cs typeface="+mn-cs"/>
        </a:defRPr>
      </a:lvl1pPr>
      <a:lvl2pPr marL="257404">
        <a:defRPr>
          <a:latin typeface="+mn-lt"/>
          <a:ea typeface="+mn-ea"/>
          <a:cs typeface="+mn-cs"/>
        </a:defRPr>
      </a:lvl2pPr>
      <a:lvl3pPr marL="514807">
        <a:defRPr>
          <a:latin typeface="+mn-lt"/>
          <a:ea typeface="+mn-ea"/>
          <a:cs typeface="+mn-cs"/>
        </a:defRPr>
      </a:lvl3pPr>
      <a:lvl4pPr marL="772211">
        <a:defRPr>
          <a:latin typeface="+mn-lt"/>
          <a:ea typeface="+mn-ea"/>
          <a:cs typeface="+mn-cs"/>
        </a:defRPr>
      </a:lvl4pPr>
      <a:lvl5pPr marL="1029614">
        <a:defRPr>
          <a:latin typeface="+mn-lt"/>
          <a:ea typeface="+mn-ea"/>
          <a:cs typeface="+mn-cs"/>
        </a:defRPr>
      </a:lvl5pPr>
      <a:lvl6pPr marL="1287018">
        <a:defRPr>
          <a:latin typeface="+mn-lt"/>
          <a:ea typeface="+mn-ea"/>
          <a:cs typeface="+mn-cs"/>
        </a:defRPr>
      </a:lvl6pPr>
      <a:lvl7pPr marL="1544422">
        <a:defRPr>
          <a:latin typeface="+mn-lt"/>
          <a:ea typeface="+mn-ea"/>
          <a:cs typeface="+mn-cs"/>
        </a:defRPr>
      </a:lvl7pPr>
      <a:lvl8pPr marL="1801825">
        <a:defRPr>
          <a:latin typeface="+mn-lt"/>
          <a:ea typeface="+mn-ea"/>
          <a:cs typeface="+mn-cs"/>
        </a:defRPr>
      </a:lvl8pPr>
      <a:lvl9pPr marL="205922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25_8CD5CBC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26_9A28291F.xml"/><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microsoft.com/office/2018/10/relationships/comments" Target="../comments/modernComment_130_BD16BA9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31_142E5C6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01A20-7708-8C6B-486D-5BFE9958ECA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4D98244-3624-8BF8-7AAA-91DC2C2AB16F}"/>
              </a:ext>
            </a:extLst>
          </p:cNvPr>
          <p:cNvPicPr>
            <a:picLocks noChangeAspect="1"/>
          </p:cNvPicPr>
          <p:nvPr/>
        </p:nvPicPr>
        <p:blipFill>
          <a:blip r:embed="rId2" cstate="screen">
            <a:extLst>
              <a:ext uri="{28A0092B-C50C-407E-A947-70E740481C1C}">
                <a14:useLocalDpi xmlns:a14="http://schemas.microsoft.com/office/drawing/2010/main"/>
              </a:ext>
            </a:extLst>
          </a:blip>
          <a:srcRect l="14144" t="11752" r="12470" b="4224"/>
          <a:stretch/>
        </p:blipFill>
        <p:spPr>
          <a:xfrm>
            <a:off x="190394" y="235177"/>
            <a:ext cx="8763212" cy="4677908"/>
          </a:xfrm>
          <a:prstGeom prst="roundRect">
            <a:avLst>
              <a:gd name="adj" fmla="val 7263"/>
            </a:avLst>
          </a:prstGeom>
        </p:spPr>
      </p:pic>
      <p:grpSp>
        <p:nvGrpSpPr>
          <p:cNvPr id="6" name="Group 5">
            <a:extLst>
              <a:ext uri="{FF2B5EF4-FFF2-40B4-BE49-F238E27FC236}">
                <a16:creationId xmlns:a16="http://schemas.microsoft.com/office/drawing/2014/main" id="{637FC7A2-470E-BD73-AFF0-3C51704368C5}"/>
              </a:ext>
            </a:extLst>
          </p:cNvPr>
          <p:cNvGrpSpPr/>
          <p:nvPr/>
        </p:nvGrpSpPr>
        <p:grpSpPr>
          <a:xfrm>
            <a:off x="928192" y="1950562"/>
            <a:ext cx="7329688" cy="1105330"/>
            <a:chOff x="928192" y="1861354"/>
            <a:chExt cx="7329688" cy="1105330"/>
          </a:xfrm>
        </p:grpSpPr>
        <p:sp>
          <p:nvSpPr>
            <p:cNvPr id="4" name="object 2">
              <a:extLst>
                <a:ext uri="{FF2B5EF4-FFF2-40B4-BE49-F238E27FC236}">
                  <a16:creationId xmlns:a16="http://schemas.microsoft.com/office/drawing/2014/main" id="{6BFD0AEA-22E6-74FE-021E-29C5A145D768}"/>
                </a:ext>
              </a:extLst>
            </p:cNvPr>
            <p:cNvSpPr txBox="1"/>
            <p:nvPr/>
          </p:nvSpPr>
          <p:spPr>
            <a:xfrm>
              <a:off x="928192" y="1861354"/>
              <a:ext cx="7329688" cy="769441"/>
            </a:xfrm>
            <a:prstGeom prst="rect">
              <a:avLst/>
            </a:prstGeom>
          </p:spPr>
          <p:txBody>
            <a:bodyPr vert="horz" wrap="square" lIns="0" tIns="0" rIns="0" bIns="0" rtlCol="0">
              <a:spAutoFit/>
            </a:bodyPr>
            <a:lstStyle/>
            <a:p>
              <a:pPr marL="5363" algn="ctr">
                <a:tabLst>
                  <a:tab pos="286004" algn="l"/>
                </a:tabLst>
              </a:pPr>
              <a:r>
                <a:rPr lang="en-US" sz="5000" b="1" spc="-7" dirty="0">
                  <a:solidFill>
                    <a:schemeClr val="bg1"/>
                  </a:solidFill>
                  <a:latin typeface="TCCC Unity" panose="020B0505030303020204" pitchFamily="34" charset="0"/>
                  <a:cs typeface="Arial"/>
                </a:rPr>
                <a:t>OUR LEGACY</a:t>
              </a:r>
            </a:p>
          </p:txBody>
        </p:sp>
        <p:sp>
          <p:nvSpPr>
            <p:cNvPr id="5" name="object 2">
              <a:extLst>
                <a:ext uri="{FF2B5EF4-FFF2-40B4-BE49-F238E27FC236}">
                  <a16:creationId xmlns:a16="http://schemas.microsoft.com/office/drawing/2014/main" id="{EB13E04B-67C8-68B4-0D6D-6EE1747D86B4}"/>
                </a:ext>
              </a:extLst>
            </p:cNvPr>
            <p:cNvSpPr txBox="1"/>
            <p:nvPr/>
          </p:nvSpPr>
          <p:spPr>
            <a:xfrm>
              <a:off x="2635195" y="2750022"/>
              <a:ext cx="3915683" cy="216662"/>
            </a:xfrm>
            <a:prstGeom prst="rect">
              <a:avLst/>
            </a:prstGeom>
          </p:spPr>
          <p:txBody>
            <a:bodyPr vert="horz" wrap="square" lIns="0" tIns="0" rIns="0" bIns="0" rtlCol="0">
              <a:spAutoFit/>
            </a:bodyPr>
            <a:lstStyle/>
            <a:p>
              <a:pPr marL="5363" algn="ctr">
                <a:tabLst>
                  <a:tab pos="286004" algn="l"/>
                </a:tabLst>
              </a:pPr>
              <a:r>
                <a:rPr lang="en-US" sz="1408" spc="-7" dirty="0">
                  <a:solidFill>
                    <a:schemeClr val="bg1"/>
                  </a:solidFill>
                  <a:latin typeface="TCCC Unity Medium" panose="020B0505030303020204" pitchFamily="34" charset="0"/>
                  <a:cs typeface="Arial"/>
                </a:rPr>
                <a:t>MODULE ONE</a:t>
              </a:r>
            </a:p>
          </p:txBody>
        </p:sp>
      </p:grpSp>
      <p:sp>
        <p:nvSpPr>
          <p:cNvPr id="8" name="object 2">
            <a:extLst>
              <a:ext uri="{FF2B5EF4-FFF2-40B4-BE49-F238E27FC236}">
                <a16:creationId xmlns:a16="http://schemas.microsoft.com/office/drawing/2014/main" id="{3AE537EC-FA67-C7DA-690B-8EBDBB008B71}"/>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pic>
        <p:nvPicPr>
          <p:cNvPr id="3" name="Picture 2" descr="A black and white logo&#10;&#10;Description automatically generated">
            <a:extLst>
              <a:ext uri="{FF2B5EF4-FFF2-40B4-BE49-F238E27FC236}">
                <a16:creationId xmlns:a16="http://schemas.microsoft.com/office/drawing/2014/main" id="{0F426D38-765E-DFC3-5E05-814C621D5C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8295" y="538596"/>
            <a:ext cx="1322432" cy="762304"/>
          </a:xfrm>
          <a:prstGeom prst="rect">
            <a:avLst/>
          </a:prstGeom>
        </p:spPr>
      </p:pic>
    </p:spTree>
    <p:extLst>
      <p:ext uri="{BB962C8B-B14F-4D97-AF65-F5344CB8AC3E}">
        <p14:creationId xmlns:p14="http://schemas.microsoft.com/office/powerpoint/2010/main" val="252235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0C9A-6711-7FA7-EE76-92249CC8544B}"/>
            </a:ext>
          </a:extLst>
        </p:cNvPr>
        <p:cNvGrpSpPr/>
        <p:nvPr/>
      </p:nvGrpSpPr>
      <p:grpSpPr>
        <a:xfrm>
          <a:off x="0" y="0"/>
          <a:ext cx="0" cy="0"/>
          <a:chOff x="0" y="0"/>
          <a:chExt cx="0" cy="0"/>
        </a:xfrm>
      </p:grpSpPr>
      <p:sp>
        <p:nvSpPr>
          <p:cNvPr id="8" name="object 2">
            <a:extLst>
              <a:ext uri="{FF2B5EF4-FFF2-40B4-BE49-F238E27FC236}">
                <a16:creationId xmlns:a16="http://schemas.microsoft.com/office/drawing/2014/main" id="{676D6683-1624-0539-DA73-FA440383CD5E}"/>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pic>
        <p:nvPicPr>
          <p:cNvPr id="3" name="Picture 2" descr="A black and grey triangle pattern&#10;&#10;Description automatically generated">
            <a:extLst>
              <a:ext uri="{FF2B5EF4-FFF2-40B4-BE49-F238E27FC236}">
                <a16:creationId xmlns:a16="http://schemas.microsoft.com/office/drawing/2014/main" id="{CE20CDD1-B6FC-A36C-6C6D-B79B19A00091}"/>
              </a:ext>
            </a:extLst>
          </p:cNvPr>
          <p:cNvPicPr>
            <a:picLocks noChangeAspect="1"/>
          </p:cNvPicPr>
          <p:nvPr/>
        </p:nvPicPr>
        <p:blipFill>
          <a:blip r:embed="rId2" cstate="screen">
            <a:alphaModFix amt="51000"/>
            <a:extLst>
              <a:ext uri="{28A0092B-C50C-407E-A947-70E740481C1C}">
                <a14:useLocalDpi xmlns:a14="http://schemas.microsoft.com/office/drawing/2010/main"/>
              </a:ext>
            </a:extLst>
          </a:blip>
          <a:srcRect l="16902" t="128" r="-15476" b="837"/>
          <a:stretch/>
        </p:blipFill>
        <p:spPr>
          <a:xfrm flipH="1">
            <a:off x="-1433689" y="-1"/>
            <a:ext cx="9144000" cy="5164667"/>
          </a:xfrm>
          <a:prstGeom prst="rect">
            <a:avLst/>
          </a:prstGeom>
        </p:spPr>
      </p:pic>
      <p:pic>
        <p:nvPicPr>
          <p:cNvPr id="7" name="Picture 6">
            <a:extLst>
              <a:ext uri="{FF2B5EF4-FFF2-40B4-BE49-F238E27FC236}">
                <a16:creationId xmlns:a16="http://schemas.microsoft.com/office/drawing/2014/main" id="{48D1D57B-24E3-656A-6E1D-21A79CE33DC2}"/>
              </a:ext>
            </a:extLst>
          </p:cNvPr>
          <p:cNvPicPr>
            <a:picLocks noChangeAspect="1"/>
          </p:cNvPicPr>
          <p:nvPr/>
        </p:nvPicPr>
        <p:blipFill>
          <a:blip r:embed="rId3" cstate="screen">
            <a:extLst>
              <a:ext uri="{28A0092B-C50C-407E-A947-70E740481C1C}">
                <a14:useLocalDpi xmlns:a14="http://schemas.microsoft.com/office/drawing/2010/main"/>
              </a:ext>
            </a:extLst>
          </a:blip>
          <a:srcRect l="13374" r="35606" b="-321"/>
          <a:stretch/>
        </p:blipFill>
        <p:spPr>
          <a:xfrm>
            <a:off x="4492978" y="0"/>
            <a:ext cx="4651022" cy="5148263"/>
          </a:xfrm>
          <a:custGeom>
            <a:avLst/>
            <a:gdLst>
              <a:gd name="connsiteX0" fmla="*/ 576457 w 3276599"/>
              <a:gd name="connsiteY0" fmla="*/ 0 h 2798064"/>
              <a:gd name="connsiteX1" fmla="*/ 3276599 w 3276599"/>
              <a:gd name="connsiteY1" fmla="*/ 0 h 2798064"/>
              <a:gd name="connsiteX2" fmla="*/ 3276599 w 3276599"/>
              <a:gd name="connsiteY2" fmla="*/ 2798064 h 2798064"/>
              <a:gd name="connsiteX3" fmla="*/ 0 w 3276599"/>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3276599" h="2798064">
                <a:moveTo>
                  <a:pt x="576457" y="0"/>
                </a:moveTo>
                <a:lnTo>
                  <a:pt x="3276599" y="0"/>
                </a:lnTo>
                <a:lnTo>
                  <a:pt x="3276599" y="2798064"/>
                </a:lnTo>
                <a:lnTo>
                  <a:pt x="0" y="2798064"/>
                </a:lnTo>
                <a:close/>
              </a:path>
            </a:pathLst>
          </a:custGeom>
        </p:spPr>
      </p:pic>
      <p:sp>
        <p:nvSpPr>
          <p:cNvPr id="9" name="object 138">
            <a:extLst>
              <a:ext uri="{FF2B5EF4-FFF2-40B4-BE49-F238E27FC236}">
                <a16:creationId xmlns:a16="http://schemas.microsoft.com/office/drawing/2014/main" id="{9950D558-5CB6-A9C7-F8C4-EF99B43C6E8A}"/>
              </a:ext>
            </a:extLst>
          </p:cNvPr>
          <p:cNvSpPr txBox="1"/>
          <p:nvPr/>
        </p:nvSpPr>
        <p:spPr>
          <a:xfrm>
            <a:off x="419743" y="2325373"/>
            <a:ext cx="3576524" cy="1569469"/>
          </a:xfrm>
          <a:prstGeom prst="rect">
            <a:avLst/>
          </a:prstGeom>
        </p:spPr>
        <p:txBody>
          <a:bodyPr vert="horz" wrap="square" lIns="0" tIns="0" rIns="0" bIns="0" rtlCol="0">
            <a:spAutoFit/>
          </a:bodyPr>
          <a:lstStyle/>
          <a:p>
            <a:pPr marL="7150" defTabSz="514807">
              <a:lnSpc>
                <a:spcPct val="114000"/>
              </a:lnSpc>
              <a:defRPr/>
            </a:pPr>
            <a:r>
              <a:rPr lang="en-US" sz="1300" dirty="0">
                <a:latin typeface="TCCC Unity" panose="020B0505030303020204" pitchFamily="34" charset="0"/>
                <a:cs typeface="Calibri"/>
              </a:rPr>
              <a:t>Coca-Cola is a cultural icon of continued relevance with over 135 years of history as the most recognized trademark in the world—always within an arm’s reach of desire. From beloved classics to bold innovations, we deliver drinks people crave.</a:t>
            </a:r>
            <a:endParaRPr sz="1300" dirty="0">
              <a:latin typeface="TCCC Unity" panose="020B0505030303020204" pitchFamily="34" charset="0"/>
              <a:cs typeface="Calibri"/>
            </a:endParaRPr>
          </a:p>
        </p:txBody>
      </p:sp>
      <p:sp>
        <p:nvSpPr>
          <p:cNvPr id="10" name="object 2">
            <a:extLst>
              <a:ext uri="{FF2B5EF4-FFF2-40B4-BE49-F238E27FC236}">
                <a16:creationId xmlns:a16="http://schemas.microsoft.com/office/drawing/2014/main" id="{5F75F053-8CD0-B4A2-E68A-6D68932D99AB}"/>
              </a:ext>
            </a:extLst>
          </p:cNvPr>
          <p:cNvSpPr txBox="1"/>
          <p:nvPr/>
        </p:nvSpPr>
        <p:spPr>
          <a:xfrm>
            <a:off x="419743" y="1045179"/>
            <a:ext cx="3937769" cy="1154162"/>
          </a:xfrm>
          <a:prstGeom prst="rect">
            <a:avLst/>
          </a:prstGeom>
        </p:spPr>
        <p:txBody>
          <a:bodyPr vert="horz" wrap="square" lIns="0" tIns="0" rIns="0" bIns="0" rtlCol="0">
            <a:spAutoFit/>
          </a:bodyPr>
          <a:lstStyle/>
          <a:p>
            <a:pPr marL="5363">
              <a:tabLst>
                <a:tab pos="286004" algn="l"/>
              </a:tabLst>
            </a:pPr>
            <a:r>
              <a:rPr lang="en-US" sz="2500" b="1" spc="-7" dirty="0">
                <a:latin typeface="TCCC Unity Medium" panose="020B0505030303020204" pitchFamily="34" charset="0"/>
                <a:cs typeface="Arial"/>
              </a:rPr>
              <a:t>THE #1 BRAND IN THE WORLD: </a:t>
            </a:r>
            <a:r>
              <a:rPr lang="en-US" sz="2500" spc="-7" dirty="0">
                <a:latin typeface="TCCC Unity" panose="020B0505030303020204" pitchFamily="34" charset="0"/>
                <a:cs typeface="Arial"/>
              </a:rPr>
              <a:t>135+ YEARS OF HISTORY</a:t>
            </a:r>
          </a:p>
        </p:txBody>
      </p:sp>
    </p:spTree>
    <p:extLst>
      <p:ext uri="{BB962C8B-B14F-4D97-AF65-F5344CB8AC3E}">
        <p14:creationId xmlns:p14="http://schemas.microsoft.com/office/powerpoint/2010/main" val="25872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8603A-524D-E2AC-556E-6C034892DDB8}"/>
            </a:ext>
          </a:extLst>
        </p:cNvPr>
        <p:cNvGrpSpPr/>
        <p:nvPr/>
      </p:nvGrpSpPr>
      <p:grpSpPr>
        <a:xfrm>
          <a:off x="0" y="0"/>
          <a:ext cx="0" cy="0"/>
          <a:chOff x="0" y="0"/>
          <a:chExt cx="0" cy="0"/>
        </a:xfrm>
      </p:grpSpPr>
      <p:sp>
        <p:nvSpPr>
          <p:cNvPr id="8" name="object 2">
            <a:extLst>
              <a:ext uri="{FF2B5EF4-FFF2-40B4-BE49-F238E27FC236}">
                <a16:creationId xmlns:a16="http://schemas.microsoft.com/office/drawing/2014/main" id="{23DD18D3-CBF8-70FC-254F-F7738B00CDCA}"/>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pic>
        <p:nvPicPr>
          <p:cNvPr id="3" name="Picture 2" descr="A black and grey triangle pattern&#10;&#10;Description automatically generated">
            <a:extLst>
              <a:ext uri="{FF2B5EF4-FFF2-40B4-BE49-F238E27FC236}">
                <a16:creationId xmlns:a16="http://schemas.microsoft.com/office/drawing/2014/main" id="{542424B9-6B7B-ED78-DBAC-4BCB85BEACA6}"/>
              </a:ext>
            </a:extLst>
          </p:cNvPr>
          <p:cNvPicPr>
            <a:picLocks noChangeAspect="1"/>
          </p:cNvPicPr>
          <p:nvPr/>
        </p:nvPicPr>
        <p:blipFill>
          <a:blip r:embed="rId2" cstate="screen">
            <a:alphaModFix amt="51000"/>
            <a:extLst>
              <a:ext uri="{28A0092B-C50C-407E-A947-70E740481C1C}">
                <a14:useLocalDpi xmlns:a14="http://schemas.microsoft.com/office/drawing/2010/main"/>
              </a:ext>
            </a:extLst>
          </a:blip>
          <a:srcRect l="16902" t="128" r="-15476" b="837"/>
          <a:stretch/>
        </p:blipFill>
        <p:spPr>
          <a:xfrm flipH="1">
            <a:off x="-1433689" y="-1"/>
            <a:ext cx="9144000" cy="5164667"/>
          </a:xfrm>
          <a:prstGeom prst="rect">
            <a:avLst/>
          </a:prstGeom>
        </p:spPr>
      </p:pic>
      <p:pic>
        <p:nvPicPr>
          <p:cNvPr id="7" name="Picture 6">
            <a:extLst>
              <a:ext uri="{FF2B5EF4-FFF2-40B4-BE49-F238E27FC236}">
                <a16:creationId xmlns:a16="http://schemas.microsoft.com/office/drawing/2014/main" id="{ACC82770-C763-B1A3-3803-14AD9DF5B0B7}"/>
              </a:ext>
            </a:extLst>
          </p:cNvPr>
          <p:cNvPicPr>
            <a:picLocks noChangeAspect="1"/>
          </p:cNvPicPr>
          <p:nvPr/>
        </p:nvPicPr>
        <p:blipFill>
          <a:blip r:embed="rId3" cstate="screen">
            <a:extLst>
              <a:ext uri="{28A0092B-C50C-407E-A947-70E740481C1C}">
                <a14:useLocalDpi xmlns:a14="http://schemas.microsoft.com/office/drawing/2010/main"/>
              </a:ext>
            </a:extLst>
          </a:blip>
          <a:srcRect l="24591" r="24591"/>
          <a:stretch/>
        </p:blipFill>
        <p:spPr>
          <a:xfrm>
            <a:off x="4492978" y="0"/>
            <a:ext cx="4651022" cy="5148263"/>
          </a:xfrm>
          <a:custGeom>
            <a:avLst/>
            <a:gdLst>
              <a:gd name="connsiteX0" fmla="*/ 576457 w 3276599"/>
              <a:gd name="connsiteY0" fmla="*/ 0 h 2798064"/>
              <a:gd name="connsiteX1" fmla="*/ 3276599 w 3276599"/>
              <a:gd name="connsiteY1" fmla="*/ 0 h 2798064"/>
              <a:gd name="connsiteX2" fmla="*/ 3276599 w 3276599"/>
              <a:gd name="connsiteY2" fmla="*/ 2798064 h 2798064"/>
              <a:gd name="connsiteX3" fmla="*/ 0 w 3276599"/>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3276599" h="2798064">
                <a:moveTo>
                  <a:pt x="576457" y="0"/>
                </a:moveTo>
                <a:lnTo>
                  <a:pt x="3276599" y="0"/>
                </a:lnTo>
                <a:lnTo>
                  <a:pt x="3276599" y="2798064"/>
                </a:lnTo>
                <a:lnTo>
                  <a:pt x="0" y="2798064"/>
                </a:lnTo>
                <a:close/>
              </a:path>
            </a:pathLst>
          </a:custGeom>
        </p:spPr>
      </p:pic>
      <p:sp>
        <p:nvSpPr>
          <p:cNvPr id="9" name="object 138">
            <a:extLst>
              <a:ext uri="{FF2B5EF4-FFF2-40B4-BE49-F238E27FC236}">
                <a16:creationId xmlns:a16="http://schemas.microsoft.com/office/drawing/2014/main" id="{47572B5F-E840-8A62-9B54-B4ECB2BB0652}"/>
              </a:ext>
            </a:extLst>
          </p:cNvPr>
          <p:cNvSpPr txBox="1"/>
          <p:nvPr/>
        </p:nvSpPr>
        <p:spPr>
          <a:xfrm>
            <a:off x="419743" y="2325373"/>
            <a:ext cx="3576524" cy="1797543"/>
          </a:xfrm>
          <a:prstGeom prst="rect">
            <a:avLst/>
          </a:prstGeom>
        </p:spPr>
        <p:txBody>
          <a:bodyPr vert="horz" wrap="square" lIns="0" tIns="0" rIns="0" bIns="0" rtlCol="0">
            <a:spAutoFit/>
          </a:bodyPr>
          <a:lstStyle/>
          <a:p>
            <a:pPr marL="7150" defTabSz="514807">
              <a:lnSpc>
                <a:spcPct val="114000"/>
              </a:lnSpc>
              <a:defRPr/>
            </a:pPr>
            <a:r>
              <a:rPr lang="en-US" sz="1300" dirty="0">
                <a:latin typeface="TCCC Unity" panose="020B0505030303020204" pitchFamily="34" charset="0"/>
                <a:cs typeface="Calibri"/>
              </a:rPr>
              <a:t>Foodservice + On Premise stands as a pillar of our legacy. We’re the heritage unit of Coca-Cola, born in a single fountain in 1886 at Jacob’s Pharmacy. We’re a cornerstone of the market. 3 out of 4 restaurants pour Coca-Cola and nearly half of consumers have their first Coke right in foodservice.</a:t>
            </a:r>
          </a:p>
        </p:txBody>
      </p:sp>
      <p:sp>
        <p:nvSpPr>
          <p:cNvPr id="10" name="object 2">
            <a:extLst>
              <a:ext uri="{FF2B5EF4-FFF2-40B4-BE49-F238E27FC236}">
                <a16:creationId xmlns:a16="http://schemas.microsoft.com/office/drawing/2014/main" id="{6D8A2E91-9D72-10F4-C2C9-FA43F105AD67}"/>
              </a:ext>
            </a:extLst>
          </p:cNvPr>
          <p:cNvSpPr txBox="1"/>
          <p:nvPr/>
        </p:nvSpPr>
        <p:spPr>
          <a:xfrm>
            <a:off x="419743" y="1045179"/>
            <a:ext cx="3937769" cy="1538883"/>
          </a:xfrm>
          <a:prstGeom prst="rect">
            <a:avLst/>
          </a:prstGeom>
        </p:spPr>
        <p:txBody>
          <a:bodyPr vert="horz" wrap="square" lIns="0" tIns="0" rIns="0" bIns="0" rtlCol="0">
            <a:spAutoFit/>
          </a:bodyPr>
          <a:lstStyle/>
          <a:p>
            <a:pPr marL="5363">
              <a:tabLst>
                <a:tab pos="286004" algn="l"/>
              </a:tabLst>
            </a:pPr>
            <a:r>
              <a:rPr lang="en-US" sz="2500" b="1" spc="-7" dirty="0">
                <a:latin typeface="TCCC Unity Medium" panose="020B0505030303020204" pitchFamily="34" charset="0"/>
                <a:cs typeface="Arial"/>
              </a:rPr>
              <a:t>THE #1 FSOP PARTNER: </a:t>
            </a:r>
            <a:r>
              <a:rPr lang="en-US" sz="2500" spc="-7" dirty="0">
                <a:latin typeface="TCCC Unity" panose="020B0505030303020204" pitchFamily="34" charset="0"/>
                <a:cs typeface="Arial"/>
              </a:rPr>
              <a:t>A TOTAL BEVERAGE COMPANY</a:t>
            </a:r>
          </a:p>
          <a:p>
            <a:pPr marL="5363">
              <a:tabLst>
                <a:tab pos="286004" algn="l"/>
              </a:tabLst>
            </a:pPr>
            <a:endParaRPr lang="en-US" sz="2500" b="1" spc="-7" dirty="0">
              <a:latin typeface="TCCC Unity Medium" panose="020B0505030303020204" pitchFamily="34" charset="0"/>
              <a:cs typeface="Arial"/>
            </a:endParaRPr>
          </a:p>
        </p:txBody>
      </p:sp>
    </p:spTree>
    <p:extLst>
      <p:ext uri="{BB962C8B-B14F-4D97-AF65-F5344CB8AC3E}">
        <p14:creationId xmlns:p14="http://schemas.microsoft.com/office/powerpoint/2010/main" val="333002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8E093-7990-AB70-C41D-CDE42008E898}"/>
            </a:ext>
          </a:extLst>
        </p:cNvPr>
        <p:cNvGrpSpPr/>
        <p:nvPr/>
      </p:nvGrpSpPr>
      <p:grpSpPr>
        <a:xfrm>
          <a:off x="0" y="0"/>
          <a:ext cx="0" cy="0"/>
          <a:chOff x="0" y="0"/>
          <a:chExt cx="0" cy="0"/>
        </a:xfrm>
      </p:grpSpPr>
      <p:sp>
        <p:nvSpPr>
          <p:cNvPr id="8" name="object 2">
            <a:extLst>
              <a:ext uri="{FF2B5EF4-FFF2-40B4-BE49-F238E27FC236}">
                <a16:creationId xmlns:a16="http://schemas.microsoft.com/office/drawing/2014/main" id="{00F2B374-2F7A-1265-DFD0-3789C3651200}"/>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pic>
        <p:nvPicPr>
          <p:cNvPr id="3" name="Picture 2" descr="A black and grey triangle pattern&#10;&#10;Description automatically generated">
            <a:extLst>
              <a:ext uri="{FF2B5EF4-FFF2-40B4-BE49-F238E27FC236}">
                <a16:creationId xmlns:a16="http://schemas.microsoft.com/office/drawing/2014/main" id="{8A352960-60DA-E9B2-EDBE-E9E39F6E591E}"/>
              </a:ext>
            </a:extLst>
          </p:cNvPr>
          <p:cNvPicPr>
            <a:picLocks noChangeAspect="1"/>
          </p:cNvPicPr>
          <p:nvPr/>
        </p:nvPicPr>
        <p:blipFill>
          <a:blip r:embed="rId3" cstate="screen">
            <a:alphaModFix amt="51000"/>
            <a:extLst>
              <a:ext uri="{28A0092B-C50C-407E-A947-70E740481C1C}">
                <a14:useLocalDpi xmlns:a14="http://schemas.microsoft.com/office/drawing/2010/main"/>
              </a:ext>
            </a:extLst>
          </a:blip>
          <a:srcRect l="16902" t="128" r="-15476" b="837"/>
          <a:stretch/>
        </p:blipFill>
        <p:spPr>
          <a:xfrm flipH="1">
            <a:off x="-1433689" y="-1"/>
            <a:ext cx="9144000" cy="5164667"/>
          </a:xfrm>
          <a:prstGeom prst="rect">
            <a:avLst/>
          </a:prstGeom>
        </p:spPr>
      </p:pic>
      <p:pic>
        <p:nvPicPr>
          <p:cNvPr id="7" name="Picture 6">
            <a:extLst>
              <a:ext uri="{FF2B5EF4-FFF2-40B4-BE49-F238E27FC236}">
                <a16:creationId xmlns:a16="http://schemas.microsoft.com/office/drawing/2014/main" id="{C8334930-7A1C-8C35-3ACF-7D30A933B6D6}"/>
              </a:ext>
            </a:extLst>
          </p:cNvPr>
          <p:cNvPicPr>
            <a:picLocks noChangeAspect="1"/>
          </p:cNvPicPr>
          <p:nvPr/>
        </p:nvPicPr>
        <p:blipFill>
          <a:blip r:embed="rId4">
            <a:extLst>
              <a:ext uri="{28A0092B-C50C-407E-A947-70E740481C1C}">
                <a14:useLocalDpi xmlns:a14="http://schemas.microsoft.com/office/drawing/2010/main"/>
              </a:ext>
            </a:extLst>
          </a:blip>
          <a:srcRect l="41297" r="8493"/>
          <a:stretch/>
        </p:blipFill>
        <p:spPr>
          <a:xfrm>
            <a:off x="4492978" y="0"/>
            <a:ext cx="4651022" cy="5148263"/>
          </a:xfrm>
          <a:custGeom>
            <a:avLst/>
            <a:gdLst>
              <a:gd name="connsiteX0" fmla="*/ 576457 w 3276599"/>
              <a:gd name="connsiteY0" fmla="*/ 0 h 2798064"/>
              <a:gd name="connsiteX1" fmla="*/ 3276599 w 3276599"/>
              <a:gd name="connsiteY1" fmla="*/ 0 h 2798064"/>
              <a:gd name="connsiteX2" fmla="*/ 3276599 w 3276599"/>
              <a:gd name="connsiteY2" fmla="*/ 2798064 h 2798064"/>
              <a:gd name="connsiteX3" fmla="*/ 0 w 3276599"/>
              <a:gd name="connsiteY3" fmla="*/ 2798064 h 2798064"/>
            </a:gdLst>
            <a:ahLst/>
            <a:cxnLst>
              <a:cxn ang="0">
                <a:pos x="connsiteX0" y="connsiteY0"/>
              </a:cxn>
              <a:cxn ang="0">
                <a:pos x="connsiteX1" y="connsiteY1"/>
              </a:cxn>
              <a:cxn ang="0">
                <a:pos x="connsiteX2" y="connsiteY2"/>
              </a:cxn>
              <a:cxn ang="0">
                <a:pos x="connsiteX3" y="connsiteY3"/>
              </a:cxn>
            </a:cxnLst>
            <a:rect l="l" t="t" r="r" b="b"/>
            <a:pathLst>
              <a:path w="3276599" h="2798064">
                <a:moveTo>
                  <a:pt x="576457" y="0"/>
                </a:moveTo>
                <a:lnTo>
                  <a:pt x="3276599" y="0"/>
                </a:lnTo>
                <a:lnTo>
                  <a:pt x="3276599" y="2798064"/>
                </a:lnTo>
                <a:lnTo>
                  <a:pt x="0" y="2798064"/>
                </a:lnTo>
                <a:close/>
              </a:path>
            </a:pathLst>
          </a:custGeom>
        </p:spPr>
      </p:pic>
      <p:sp>
        <p:nvSpPr>
          <p:cNvPr id="9" name="object 138">
            <a:extLst>
              <a:ext uri="{FF2B5EF4-FFF2-40B4-BE49-F238E27FC236}">
                <a16:creationId xmlns:a16="http://schemas.microsoft.com/office/drawing/2014/main" id="{6F8D7029-890E-C726-97E0-1389B95EA6AF}"/>
              </a:ext>
            </a:extLst>
          </p:cNvPr>
          <p:cNvSpPr txBox="1"/>
          <p:nvPr/>
        </p:nvSpPr>
        <p:spPr>
          <a:xfrm>
            <a:off x="419742" y="2325373"/>
            <a:ext cx="3824879" cy="1797543"/>
          </a:xfrm>
          <a:prstGeom prst="rect">
            <a:avLst/>
          </a:prstGeom>
        </p:spPr>
        <p:txBody>
          <a:bodyPr vert="horz" wrap="square" lIns="0" tIns="0" rIns="0" bIns="0" rtlCol="0">
            <a:spAutoFit/>
          </a:bodyPr>
          <a:lstStyle/>
          <a:p>
            <a:pPr marL="7150" defTabSz="514807">
              <a:lnSpc>
                <a:spcPct val="114000"/>
              </a:lnSpc>
              <a:defRPr/>
            </a:pPr>
            <a:r>
              <a:rPr lang="en-US" sz="1300" dirty="0">
                <a:latin typeface="TCCC Unity" panose="020B0505030303020204" pitchFamily="34" charset="0"/>
                <a:cs typeface="Calibri"/>
              </a:rPr>
              <a:t>We’re more than a force—we’re a force-multiplier. And our greatest power is our people. Leading with collaboration, we’re an extension our customers’ business with a future-focused determination to uncover growth opportunities by sharing our best-in-class network of experts, partners, and proprietary insights.</a:t>
            </a:r>
          </a:p>
        </p:txBody>
      </p:sp>
      <p:sp>
        <p:nvSpPr>
          <p:cNvPr id="10" name="object 2">
            <a:extLst>
              <a:ext uri="{FF2B5EF4-FFF2-40B4-BE49-F238E27FC236}">
                <a16:creationId xmlns:a16="http://schemas.microsoft.com/office/drawing/2014/main" id="{A65524D1-3E3A-F66A-0593-EDA9D7C7C366}"/>
              </a:ext>
            </a:extLst>
          </p:cNvPr>
          <p:cNvSpPr txBox="1"/>
          <p:nvPr/>
        </p:nvSpPr>
        <p:spPr>
          <a:xfrm>
            <a:off x="419743" y="1045179"/>
            <a:ext cx="3971635" cy="1538883"/>
          </a:xfrm>
          <a:prstGeom prst="rect">
            <a:avLst/>
          </a:prstGeom>
        </p:spPr>
        <p:txBody>
          <a:bodyPr vert="horz" wrap="square" lIns="0" tIns="0" rIns="0" bIns="0" rtlCol="0">
            <a:spAutoFit/>
          </a:bodyPr>
          <a:lstStyle/>
          <a:p>
            <a:pPr marL="5363">
              <a:tabLst>
                <a:tab pos="286004" algn="l"/>
              </a:tabLst>
            </a:pPr>
            <a:r>
              <a:rPr lang="en-US" sz="2500" b="1" spc="-7" dirty="0">
                <a:latin typeface="TCCC Unity Medium" panose="020B0505030303020204" pitchFamily="34" charset="0"/>
                <a:cs typeface="Arial"/>
              </a:rPr>
              <a:t>THE #1 </a:t>
            </a:r>
            <a:br>
              <a:rPr lang="en-US" sz="2500" b="1" spc="-7" dirty="0">
                <a:latin typeface="TCCC Unity Medium" panose="020B0505030303020204" pitchFamily="34" charset="0"/>
                <a:cs typeface="Arial"/>
              </a:rPr>
            </a:br>
            <a:r>
              <a:rPr lang="en-US" sz="2500" b="1" spc="-7" dirty="0">
                <a:latin typeface="TCCC Unity Medium" panose="020B0505030303020204" pitchFamily="34" charset="0"/>
                <a:cs typeface="Arial"/>
              </a:rPr>
              <a:t>THOUGHT LEADER: </a:t>
            </a:r>
            <a:br>
              <a:rPr lang="en-US" sz="2500" b="1" spc="-7" dirty="0">
                <a:latin typeface="TCCC Unity Medium" panose="020B0505030303020204" pitchFamily="34" charset="0"/>
                <a:cs typeface="Arial"/>
              </a:rPr>
            </a:br>
            <a:r>
              <a:rPr lang="en-US" sz="2500" spc="-7" dirty="0">
                <a:latin typeface="TCCC Unity" panose="020B0505030303020204" pitchFamily="34" charset="0"/>
                <a:cs typeface="Arial"/>
              </a:rPr>
              <a:t>GROWING TOGETHER</a:t>
            </a:r>
          </a:p>
          <a:p>
            <a:pPr marL="5363">
              <a:tabLst>
                <a:tab pos="286004" algn="l"/>
              </a:tabLst>
            </a:pPr>
            <a:endParaRPr lang="en-US" sz="2500" b="1" spc="-7" dirty="0">
              <a:latin typeface="TCCC Unity Medium" panose="020B0505030303020204" pitchFamily="34" charset="0"/>
              <a:cs typeface="Arial"/>
            </a:endParaRPr>
          </a:p>
        </p:txBody>
      </p:sp>
      <p:sp>
        <p:nvSpPr>
          <p:cNvPr id="4" name="object 2">
            <a:extLst>
              <a:ext uri="{FF2B5EF4-FFF2-40B4-BE49-F238E27FC236}">
                <a16:creationId xmlns:a16="http://schemas.microsoft.com/office/drawing/2014/main" id="{8FFF9A74-CE70-26D2-824E-C6AFFE7A9818}"/>
              </a:ext>
            </a:extLst>
          </p:cNvPr>
          <p:cNvSpPr txBox="1"/>
          <p:nvPr/>
        </p:nvSpPr>
        <p:spPr>
          <a:xfrm>
            <a:off x="6735337" y="2694936"/>
            <a:ext cx="2042474" cy="384721"/>
          </a:xfrm>
          <a:prstGeom prst="rect">
            <a:avLst/>
          </a:prstGeom>
        </p:spPr>
        <p:txBody>
          <a:bodyPr vert="horz" wrap="square" lIns="0" tIns="0" rIns="0" bIns="0" rtlCol="0">
            <a:spAutoFit/>
          </a:bodyPr>
          <a:lstStyle/>
          <a:p>
            <a:pPr marL="5363">
              <a:tabLst>
                <a:tab pos="286004" algn="l"/>
              </a:tabLst>
            </a:pPr>
            <a:r>
              <a:rPr lang="en-US" sz="2500" b="1" spc="-7" dirty="0">
                <a:solidFill>
                  <a:schemeClr val="bg1"/>
                </a:solidFill>
                <a:latin typeface="TCCC Unity Medium" panose="020B0505030303020204" pitchFamily="34" charset="0"/>
                <a:cs typeface="Arial"/>
              </a:rPr>
              <a:t>FPO</a:t>
            </a:r>
          </a:p>
        </p:txBody>
      </p:sp>
    </p:spTree>
    <p:extLst>
      <p:ext uri="{BB962C8B-B14F-4D97-AF65-F5344CB8AC3E}">
        <p14:creationId xmlns:p14="http://schemas.microsoft.com/office/powerpoint/2010/main" val="2362821573"/>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D7B42-20D6-1AFE-9CE1-9AF1C6DC68FE}"/>
            </a:ext>
          </a:extLst>
        </p:cNvPr>
        <p:cNvGrpSpPr/>
        <p:nvPr/>
      </p:nvGrpSpPr>
      <p:grpSpPr>
        <a:xfrm>
          <a:off x="0" y="0"/>
          <a:ext cx="0" cy="0"/>
          <a:chOff x="0" y="0"/>
          <a:chExt cx="0" cy="0"/>
        </a:xfrm>
      </p:grpSpPr>
      <p:sp>
        <p:nvSpPr>
          <p:cNvPr id="8" name="object 2">
            <a:extLst>
              <a:ext uri="{FF2B5EF4-FFF2-40B4-BE49-F238E27FC236}">
                <a16:creationId xmlns:a16="http://schemas.microsoft.com/office/drawing/2014/main" id="{C4E337E8-2359-72C8-B184-A0471DFD2C39}"/>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sp>
        <p:nvSpPr>
          <p:cNvPr id="6" name="Rounded Rectangle 5">
            <a:extLst>
              <a:ext uri="{FF2B5EF4-FFF2-40B4-BE49-F238E27FC236}">
                <a16:creationId xmlns:a16="http://schemas.microsoft.com/office/drawing/2014/main" id="{46458A5B-009C-40EC-A674-5B321D460B90}"/>
              </a:ext>
            </a:extLst>
          </p:cNvPr>
          <p:cNvSpPr/>
          <p:nvPr/>
        </p:nvSpPr>
        <p:spPr>
          <a:xfrm>
            <a:off x="203201" y="1365956"/>
            <a:ext cx="8737600" cy="3544711"/>
          </a:xfrm>
          <a:prstGeom prst="roundRect">
            <a:avLst>
              <a:gd name="adj" fmla="val 700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bject 2">
            <a:extLst>
              <a:ext uri="{FF2B5EF4-FFF2-40B4-BE49-F238E27FC236}">
                <a16:creationId xmlns:a16="http://schemas.microsoft.com/office/drawing/2014/main" id="{A5A4D65A-F794-01F2-C35E-57FD3354A49D}"/>
              </a:ext>
            </a:extLst>
          </p:cNvPr>
          <p:cNvSpPr txBox="1"/>
          <p:nvPr/>
        </p:nvSpPr>
        <p:spPr>
          <a:xfrm>
            <a:off x="363299" y="300113"/>
            <a:ext cx="2481502" cy="769441"/>
          </a:xfrm>
          <a:prstGeom prst="rect">
            <a:avLst/>
          </a:prstGeom>
        </p:spPr>
        <p:txBody>
          <a:bodyPr vert="horz" wrap="square" lIns="0" tIns="0" rIns="0" bIns="0" rtlCol="0">
            <a:spAutoFit/>
          </a:bodyPr>
          <a:lstStyle/>
          <a:p>
            <a:pPr marL="5363">
              <a:tabLst>
                <a:tab pos="286004" algn="l"/>
              </a:tabLst>
            </a:pPr>
            <a:r>
              <a:rPr lang="en-US" sz="2500" b="1" spc="-7" dirty="0">
                <a:latin typeface="TCCC Unity Medium" panose="020B0505030303020204" pitchFamily="34" charset="0"/>
                <a:cs typeface="Arial"/>
              </a:rPr>
              <a:t>BEVERAGES FOR LIFE</a:t>
            </a:r>
          </a:p>
        </p:txBody>
      </p:sp>
      <p:sp>
        <p:nvSpPr>
          <p:cNvPr id="12" name="object 138">
            <a:extLst>
              <a:ext uri="{FF2B5EF4-FFF2-40B4-BE49-F238E27FC236}">
                <a16:creationId xmlns:a16="http://schemas.microsoft.com/office/drawing/2014/main" id="{698017DC-FB97-5BC0-BF42-5DCB78134E73}"/>
              </a:ext>
            </a:extLst>
          </p:cNvPr>
          <p:cNvSpPr txBox="1"/>
          <p:nvPr/>
        </p:nvSpPr>
        <p:spPr>
          <a:xfrm>
            <a:off x="2835566" y="372395"/>
            <a:ext cx="6308434" cy="146963"/>
          </a:xfrm>
          <a:prstGeom prst="rect">
            <a:avLst/>
          </a:prstGeom>
        </p:spPr>
        <p:txBody>
          <a:bodyPr vert="horz" wrap="square" lIns="0" tIns="0" rIns="0" bIns="0" rtlCol="0">
            <a:spAutoFit/>
          </a:bodyPr>
          <a:lstStyle/>
          <a:p>
            <a:pPr marL="7150" defTabSz="514807">
              <a:lnSpc>
                <a:spcPct val="114000"/>
              </a:lnSpc>
              <a:defRPr/>
            </a:pPr>
            <a:r>
              <a:rPr lang="en-US" sz="950" b="1" dirty="0">
                <a:latin typeface="TCCC Unity" panose="020B0505030303020204" pitchFamily="34" charset="0"/>
                <a:cs typeface="Calibri"/>
              </a:rPr>
              <a:t>Loved brands, done sustainably, for a better shared future. </a:t>
            </a:r>
            <a:endParaRPr sz="950" b="1" dirty="0">
              <a:latin typeface="TCCC Unity" panose="020B0505030303020204" pitchFamily="34" charset="0"/>
              <a:cs typeface="Calibri"/>
            </a:endParaRPr>
          </a:p>
        </p:txBody>
      </p:sp>
      <p:sp>
        <p:nvSpPr>
          <p:cNvPr id="13" name="object 138">
            <a:extLst>
              <a:ext uri="{FF2B5EF4-FFF2-40B4-BE49-F238E27FC236}">
                <a16:creationId xmlns:a16="http://schemas.microsoft.com/office/drawing/2014/main" id="{24D183F3-45A3-5428-BB7A-0BAE269EB799}"/>
              </a:ext>
            </a:extLst>
          </p:cNvPr>
          <p:cNvSpPr txBox="1"/>
          <p:nvPr/>
        </p:nvSpPr>
        <p:spPr>
          <a:xfrm>
            <a:off x="2835566" y="609865"/>
            <a:ext cx="6194777" cy="480260"/>
          </a:xfrm>
          <a:prstGeom prst="rect">
            <a:avLst/>
          </a:prstGeom>
        </p:spPr>
        <p:txBody>
          <a:bodyPr vert="horz" wrap="square" lIns="0" tIns="0" rIns="0" bIns="0" rtlCol="0">
            <a:spAutoFit/>
          </a:bodyPr>
          <a:lstStyle/>
          <a:p>
            <a:pPr marL="7150" defTabSz="514807">
              <a:lnSpc>
                <a:spcPct val="114000"/>
              </a:lnSpc>
              <a:defRPr/>
            </a:pPr>
            <a:r>
              <a:rPr lang="en-US" sz="950" dirty="0">
                <a:latin typeface="TCCC Unity" panose="020B0505030303020204" pitchFamily="34" charset="0"/>
                <a:cs typeface="Calibri"/>
              </a:rPr>
              <a:t>Our vision is to craft the brands and choice of drinks that people love, to refresh them </a:t>
            </a:r>
          </a:p>
          <a:p>
            <a:pPr marL="7150" defTabSz="514807">
              <a:lnSpc>
                <a:spcPct val="114000"/>
              </a:lnSpc>
              <a:defRPr/>
            </a:pPr>
            <a:r>
              <a:rPr lang="en-US" sz="950" dirty="0">
                <a:latin typeface="TCCC Unity" panose="020B0505030303020204" pitchFamily="34" charset="0"/>
                <a:cs typeface="Calibri"/>
              </a:rPr>
              <a:t>in body and spirit. And done in ways that create a more sustainable business and better shared future that makes a difference in people’s lives, communities and our planet.</a:t>
            </a:r>
            <a:endParaRPr sz="950" dirty="0">
              <a:latin typeface="TCCC Unity" panose="020B0505030303020204" pitchFamily="34" charset="0"/>
              <a:cs typeface="Calibri"/>
            </a:endParaRPr>
          </a:p>
        </p:txBody>
      </p:sp>
      <p:pic>
        <p:nvPicPr>
          <p:cNvPr id="14" name="Google Shape;336;p61">
            <a:extLst>
              <a:ext uri="{FF2B5EF4-FFF2-40B4-BE49-F238E27FC236}">
                <a16:creationId xmlns:a16="http://schemas.microsoft.com/office/drawing/2014/main" id="{5DC72FEE-2D1A-B4E8-F474-04C3867FB7BA}"/>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3526" y="2132620"/>
            <a:ext cx="1416897" cy="1416897"/>
          </a:xfrm>
          <a:prstGeom prst="rect">
            <a:avLst/>
          </a:prstGeom>
          <a:noFill/>
          <a:ln>
            <a:noFill/>
          </a:ln>
        </p:spPr>
      </p:pic>
      <p:pic>
        <p:nvPicPr>
          <p:cNvPr id="15" name="Google Shape;337;p61">
            <a:extLst>
              <a:ext uri="{FF2B5EF4-FFF2-40B4-BE49-F238E27FC236}">
                <a16:creationId xmlns:a16="http://schemas.microsoft.com/office/drawing/2014/main" id="{819B1E81-AAEA-37A7-4AED-AA5DA7A00875}"/>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21548" y="2132620"/>
            <a:ext cx="1416897" cy="1416897"/>
          </a:xfrm>
          <a:prstGeom prst="rect">
            <a:avLst/>
          </a:prstGeom>
          <a:noFill/>
          <a:ln>
            <a:noFill/>
          </a:ln>
        </p:spPr>
      </p:pic>
      <p:pic>
        <p:nvPicPr>
          <p:cNvPr id="16" name="Google Shape;338;p61">
            <a:extLst>
              <a:ext uri="{FF2B5EF4-FFF2-40B4-BE49-F238E27FC236}">
                <a16:creationId xmlns:a16="http://schemas.microsoft.com/office/drawing/2014/main" id="{C69BFDA9-9FF0-8CDA-4943-6F4C126D4B0A}"/>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724370" y="2132620"/>
            <a:ext cx="1416897" cy="1416897"/>
          </a:xfrm>
          <a:prstGeom prst="rect">
            <a:avLst/>
          </a:prstGeom>
          <a:noFill/>
          <a:ln>
            <a:noFill/>
          </a:ln>
        </p:spPr>
      </p:pic>
      <p:pic>
        <p:nvPicPr>
          <p:cNvPr id="17" name="Google Shape;339;p61">
            <a:extLst>
              <a:ext uri="{FF2B5EF4-FFF2-40B4-BE49-F238E27FC236}">
                <a16:creationId xmlns:a16="http://schemas.microsoft.com/office/drawing/2014/main" id="{9310ECE8-1254-7BDD-14BD-D7B99B81EC2C}"/>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038480" y="2132620"/>
            <a:ext cx="1416897" cy="1416897"/>
          </a:xfrm>
          <a:prstGeom prst="rect">
            <a:avLst/>
          </a:prstGeom>
          <a:noFill/>
          <a:ln>
            <a:noFill/>
          </a:ln>
        </p:spPr>
      </p:pic>
      <p:sp>
        <p:nvSpPr>
          <p:cNvPr id="18" name="object 2">
            <a:extLst>
              <a:ext uri="{FF2B5EF4-FFF2-40B4-BE49-F238E27FC236}">
                <a16:creationId xmlns:a16="http://schemas.microsoft.com/office/drawing/2014/main" id="{843E0BDD-AE8D-132E-463C-0C8A363CAF93}"/>
              </a:ext>
            </a:extLst>
          </p:cNvPr>
          <p:cNvSpPr txBox="1"/>
          <p:nvPr/>
        </p:nvSpPr>
        <p:spPr>
          <a:xfrm>
            <a:off x="162930" y="1718998"/>
            <a:ext cx="1936806" cy="400110"/>
          </a:xfrm>
          <a:prstGeom prst="rect">
            <a:avLst/>
          </a:prstGeom>
        </p:spPr>
        <p:txBody>
          <a:bodyPr vert="horz" wrap="square" lIns="0" tIns="0" rIns="0" bIns="0" rtlCol="0">
            <a:spAutoFit/>
          </a:bodyPr>
          <a:lstStyle/>
          <a:p>
            <a:pPr marL="5363" algn="ctr">
              <a:tabLst>
                <a:tab pos="286004" algn="l"/>
              </a:tabLst>
            </a:pPr>
            <a:r>
              <a:rPr lang="en-US" sz="1300" spc="-7" dirty="0">
                <a:solidFill>
                  <a:srgbClr val="F21F22"/>
                </a:solidFill>
                <a:latin typeface="TCCC Unity Medium" panose="020B0505030303020204" pitchFamily="34" charset="0"/>
                <a:cs typeface="Arial"/>
              </a:rPr>
              <a:t>A PORTFOLIO </a:t>
            </a:r>
            <a:br>
              <a:rPr lang="en-US" sz="1300" spc="-7" dirty="0">
                <a:solidFill>
                  <a:srgbClr val="F21F22"/>
                </a:solidFill>
                <a:latin typeface="TCCC Unity Medium" panose="020B0505030303020204" pitchFamily="34" charset="0"/>
                <a:cs typeface="Arial"/>
              </a:rPr>
            </a:br>
            <a:r>
              <a:rPr lang="en-US" sz="1300" spc="-7" dirty="0">
                <a:solidFill>
                  <a:srgbClr val="F21F22"/>
                </a:solidFill>
                <a:latin typeface="TCCC Unity Medium" panose="020B0505030303020204" pitchFamily="34" charset="0"/>
                <a:cs typeface="Arial"/>
              </a:rPr>
              <a:t>FOR</a:t>
            </a:r>
          </a:p>
        </p:txBody>
      </p:sp>
      <p:sp>
        <p:nvSpPr>
          <p:cNvPr id="19" name="object 2">
            <a:extLst>
              <a:ext uri="{FF2B5EF4-FFF2-40B4-BE49-F238E27FC236}">
                <a16:creationId xmlns:a16="http://schemas.microsoft.com/office/drawing/2014/main" id="{FAD46ADC-3AC3-858F-4D88-15403026A89A}"/>
              </a:ext>
            </a:extLst>
          </p:cNvPr>
          <p:cNvSpPr txBox="1"/>
          <p:nvPr/>
        </p:nvSpPr>
        <p:spPr>
          <a:xfrm>
            <a:off x="2139245" y="1718998"/>
            <a:ext cx="1936806" cy="400110"/>
          </a:xfrm>
          <a:prstGeom prst="rect">
            <a:avLst/>
          </a:prstGeom>
        </p:spPr>
        <p:txBody>
          <a:bodyPr vert="horz" wrap="square" lIns="0" tIns="0" rIns="0" bIns="0" rtlCol="0">
            <a:spAutoFit/>
          </a:bodyPr>
          <a:lstStyle/>
          <a:p>
            <a:pPr marL="5363" algn="ctr">
              <a:tabLst>
                <a:tab pos="286004" algn="l"/>
              </a:tabLst>
            </a:pPr>
            <a:r>
              <a:rPr lang="en-US" sz="1300" spc="-7" dirty="0">
                <a:solidFill>
                  <a:srgbClr val="F89A1C"/>
                </a:solidFill>
                <a:latin typeface="TCCC Unity Medium" panose="020B0505030303020204" pitchFamily="34" charset="0"/>
                <a:cs typeface="Arial"/>
              </a:rPr>
              <a:t>LOVED </a:t>
            </a:r>
            <a:br>
              <a:rPr lang="en-US" sz="1300" spc="-7" dirty="0">
                <a:solidFill>
                  <a:srgbClr val="F89A1C"/>
                </a:solidFill>
                <a:latin typeface="TCCC Unity Medium" panose="020B0505030303020204" pitchFamily="34" charset="0"/>
                <a:cs typeface="Arial"/>
              </a:rPr>
            </a:br>
            <a:r>
              <a:rPr lang="en-US" sz="1300" spc="-7" dirty="0">
                <a:solidFill>
                  <a:srgbClr val="F89A1C"/>
                </a:solidFill>
                <a:latin typeface="TCCC Unity Medium" panose="020B0505030303020204" pitchFamily="34" charset="0"/>
                <a:cs typeface="Arial"/>
              </a:rPr>
              <a:t>BRANDS</a:t>
            </a:r>
          </a:p>
        </p:txBody>
      </p:sp>
      <p:sp>
        <p:nvSpPr>
          <p:cNvPr id="20" name="object 2">
            <a:extLst>
              <a:ext uri="{FF2B5EF4-FFF2-40B4-BE49-F238E27FC236}">
                <a16:creationId xmlns:a16="http://schemas.microsoft.com/office/drawing/2014/main" id="{09C707EB-BB57-5834-F32C-66CB0711DC41}"/>
              </a:ext>
            </a:extLst>
          </p:cNvPr>
          <p:cNvSpPr txBox="1"/>
          <p:nvPr/>
        </p:nvSpPr>
        <p:spPr>
          <a:xfrm>
            <a:off x="4467578" y="1718998"/>
            <a:ext cx="1936806" cy="400110"/>
          </a:xfrm>
          <a:prstGeom prst="rect">
            <a:avLst/>
          </a:prstGeom>
        </p:spPr>
        <p:txBody>
          <a:bodyPr vert="horz" wrap="square" lIns="0" tIns="0" rIns="0" bIns="0" rtlCol="0">
            <a:spAutoFit/>
          </a:bodyPr>
          <a:lstStyle/>
          <a:p>
            <a:pPr marL="5363" algn="ctr">
              <a:tabLst>
                <a:tab pos="286004" algn="l"/>
              </a:tabLst>
            </a:pPr>
            <a:r>
              <a:rPr lang="en-US" sz="1300" spc="-7" dirty="0">
                <a:solidFill>
                  <a:srgbClr val="6DC17A"/>
                </a:solidFill>
                <a:latin typeface="TCCC Unity Medium" panose="020B0505030303020204" pitchFamily="34" charset="0"/>
                <a:cs typeface="Arial"/>
              </a:rPr>
              <a:t>DONE </a:t>
            </a:r>
            <a:br>
              <a:rPr lang="en-US" sz="1300" spc="-7" dirty="0">
                <a:solidFill>
                  <a:srgbClr val="6DC17A"/>
                </a:solidFill>
                <a:latin typeface="TCCC Unity Medium" panose="020B0505030303020204" pitchFamily="34" charset="0"/>
                <a:cs typeface="Arial"/>
              </a:rPr>
            </a:br>
            <a:r>
              <a:rPr lang="en-US" sz="1300" spc="-7" dirty="0">
                <a:solidFill>
                  <a:srgbClr val="6DC17A"/>
                </a:solidFill>
                <a:latin typeface="TCCC Unity Medium" panose="020B0505030303020204" pitchFamily="34" charset="0"/>
                <a:cs typeface="Arial"/>
              </a:rPr>
              <a:t>SUSTAINABLY</a:t>
            </a:r>
          </a:p>
        </p:txBody>
      </p:sp>
      <p:sp>
        <p:nvSpPr>
          <p:cNvPr id="21" name="object 2">
            <a:extLst>
              <a:ext uri="{FF2B5EF4-FFF2-40B4-BE49-F238E27FC236}">
                <a16:creationId xmlns:a16="http://schemas.microsoft.com/office/drawing/2014/main" id="{F33AA002-A08C-B02B-5ECF-6C8022B97D99}"/>
              </a:ext>
            </a:extLst>
          </p:cNvPr>
          <p:cNvSpPr txBox="1"/>
          <p:nvPr/>
        </p:nvSpPr>
        <p:spPr>
          <a:xfrm>
            <a:off x="6770512" y="1718998"/>
            <a:ext cx="1936806" cy="400110"/>
          </a:xfrm>
          <a:prstGeom prst="rect">
            <a:avLst/>
          </a:prstGeom>
        </p:spPr>
        <p:txBody>
          <a:bodyPr vert="horz" wrap="square" lIns="0" tIns="0" rIns="0" bIns="0" rtlCol="0">
            <a:spAutoFit/>
          </a:bodyPr>
          <a:lstStyle/>
          <a:p>
            <a:pPr marL="5363" algn="ctr">
              <a:tabLst>
                <a:tab pos="286004" algn="l"/>
              </a:tabLst>
            </a:pPr>
            <a:r>
              <a:rPr lang="en-US" sz="1300" spc="-7" dirty="0">
                <a:solidFill>
                  <a:srgbClr val="63C9CE"/>
                </a:solidFill>
                <a:latin typeface="TCCC Unity Medium" panose="020B0505030303020204" pitchFamily="34" charset="0"/>
                <a:cs typeface="Arial"/>
              </a:rPr>
              <a:t>FOR A BETTER SHARED FUURE</a:t>
            </a:r>
          </a:p>
        </p:txBody>
      </p:sp>
      <p:sp>
        <p:nvSpPr>
          <p:cNvPr id="22" name="object 138">
            <a:extLst>
              <a:ext uri="{FF2B5EF4-FFF2-40B4-BE49-F238E27FC236}">
                <a16:creationId xmlns:a16="http://schemas.microsoft.com/office/drawing/2014/main" id="{5501F5F9-FD18-D350-21A3-F7C0A8458A8C}"/>
              </a:ext>
            </a:extLst>
          </p:cNvPr>
          <p:cNvSpPr txBox="1"/>
          <p:nvPr/>
        </p:nvSpPr>
        <p:spPr>
          <a:xfrm>
            <a:off x="522111" y="3615532"/>
            <a:ext cx="1205088" cy="454933"/>
          </a:xfrm>
          <a:prstGeom prst="rect">
            <a:avLst/>
          </a:prstGeom>
        </p:spPr>
        <p:txBody>
          <a:bodyPr vert="horz" wrap="square" lIns="0" tIns="0" rIns="0" bIns="0" rtlCol="0">
            <a:spAutoFit/>
          </a:bodyPr>
          <a:lstStyle/>
          <a:p>
            <a:pPr marL="7150" algn="ctr" defTabSz="514807">
              <a:lnSpc>
                <a:spcPct val="114000"/>
              </a:lnSpc>
              <a:defRPr/>
            </a:pPr>
            <a:r>
              <a:rPr lang="en-US" sz="900" dirty="0">
                <a:latin typeface="TCCC Unity" panose="020B0505030303020204" pitchFamily="34" charset="0"/>
                <a:cs typeface="Calibri"/>
              </a:rPr>
              <a:t>Everyone,</a:t>
            </a:r>
          </a:p>
          <a:p>
            <a:pPr marL="7150" algn="ctr" defTabSz="514807">
              <a:lnSpc>
                <a:spcPct val="114000"/>
              </a:lnSpc>
              <a:defRPr/>
            </a:pPr>
            <a:r>
              <a:rPr lang="en-US" sz="900" dirty="0">
                <a:latin typeface="TCCC Unity" panose="020B0505030303020204" pitchFamily="34" charset="0"/>
                <a:cs typeface="Calibri"/>
              </a:rPr>
              <a:t>Every Occasion,  </a:t>
            </a:r>
          </a:p>
          <a:p>
            <a:pPr marL="7150" algn="ctr" defTabSz="514807">
              <a:lnSpc>
                <a:spcPct val="114000"/>
              </a:lnSpc>
              <a:defRPr/>
            </a:pPr>
            <a:r>
              <a:rPr lang="en-US" sz="900" dirty="0">
                <a:latin typeface="TCCC Unity" panose="020B0505030303020204" pitchFamily="34" charset="0"/>
                <a:cs typeface="Calibri"/>
              </a:rPr>
              <a:t>Every Daypart</a:t>
            </a:r>
          </a:p>
        </p:txBody>
      </p:sp>
      <p:sp>
        <p:nvSpPr>
          <p:cNvPr id="23" name="object 138">
            <a:extLst>
              <a:ext uri="{FF2B5EF4-FFF2-40B4-BE49-F238E27FC236}">
                <a16:creationId xmlns:a16="http://schemas.microsoft.com/office/drawing/2014/main" id="{1A6E58B4-90BC-35AE-2C52-A1C257DE79A6}"/>
              </a:ext>
            </a:extLst>
          </p:cNvPr>
          <p:cNvSpPr txBox="1"/>
          <p:nvPr/>
        </p:nvSpPr>
        <p:spPr>
          <a:xfrm>
            <a:off x="2404534" y="3623999"/>
            <a:ext cx="1580444" cy="770660"/>
          </a:xfrm>
          <a:prstGeom prst="rect">
            <a:avLst/>
          </a:prstGeom>
        </p:spPr>
        <p:txBody>
          <a:bodyPr vert="horz" wrap="square" lIns="0" tIns="0" rIns="0" bIns="0" rtlCol="0">
            <a:spAutoFit/>
          </a:bodyPr>
          <a:lstStyle/>
          <a:p>
            <a:pPr marL="7150" algn="ctr" defTabSz="514807">
              <a:lnSpc>
                <a:spcPct val="114000"/>
              </a:lnSpc>
              <a:defRPr/>
            </a:pPr>
            <a:r>
              <a:rPr lang="en-US" sz="900" dirty="0">
                <a:latin typeface="TCCC Unity" panose="020B0505030303020204" pitchFamily="34" charset="0"/>
                <a:cs typeface="Calibri"/>
              </a:rPr>
              <a:t>We craft meaningful brands and a choice of drinks that people love and that refresh them in body and spirit</a:t>
            </a:r>
          </a:p>
        </p:txBody>
      </p:sp>
      <p:sp>
        <p:nvSpPr>
          <p:cNvPr id="24" name="object 138">
            <a:extLst>
              <a:ext uri="{FF2B5EF4-FFF2-40B4-BE49-F238E27FC236}">
                <a16:creationId xmlns:a16="http://schemas.microsoft.com/office/drawing/2014/main" id="{3482E73A-AC53-F489-8EED-D333ABA7276C}"/>
              </a:ext>
            </a:extLst>
          </p:cNvPr>
          <p:cNvSpPr txBox="1"/>
          <p:nvPr/>
        </p:nvSpPr>
        <p:spPr>
          <a:xfrm>
            <a:off x="4591755" y="3623999"/>
            <a:ext cx="1628423" cy="928524"/>
          </a:xfrm>
          <a:prstGeom prst="rect">
            <a:avLst/>
          </a:prstGeom>
        </p:spPr>
        <p:txBody>
          <a:bodyPr vert="horz" wrap="square" lIns="0" tIns="0" rIns="0" bIns="0" rtlCol="0">
            <a:spAutoFit/>
          </a:bodyPr>
          <a:lstStyle/>
          <a:p>
            <a:pPr marL="7150" algn="ctr" defTabSz="514807">
              <a:lnSpc>
                <a:spcPct val="114000"/>
              </a:lnSpc>
              <a:defRPr/>
            </a:pPr>
            <a:r>
              <a:rPr lang="en-US" sz="900" dirty="0">
                <a:latin typeface="TCCC Unity" panose="020B0505030303020204" pitchFamily="34" charset="0"/>
                <a:cs typeface="Calibri"/>
              </a:rPr>
              <a:t>We use our leadership to be part of the solution to achieve positive change in the world and to build a more sustainable future for our planet</a:t>
            </a:r>
          </a:p>
        </p:txBody>
      </p:sp>
      <p:sp>
        <p:nvSpPr>
          <p:cNvPr id="25" name="object 138">
            <a:extLst>
              <a:ext uri="{FF2B5EF4-FFF2-40B4-BE49-F238E27FC236}">
                <a16:creationId xmlns:a16="http://schemas.microsoft.com/office/drawing/2014/main" id="{9EFF3B05-6503-B731-ED18-F21277C6759D}"/>
              </a:ext>
            </a:extLst>
          </p:cNvPr>
          <p:cNvSpPr txBox="1"/>
          <p:nvPr/>
        </p:nvSpPr>
        <p:spPr>
          <a:xfrm>
            <a:off x="6773333" y="3623999"/>
            <a:ext cx="1896534" cy="928524"/>
          </a:xfrm>
          <a:prstGeom prst="rect">
            <a:avLst/>
          </a:prstGeom>
        </p:spPr>
        <p:txBody>
          <a:bodyPr vert="horz" wrap="square" lIns="0" tIns="0" rIns="0" bIns="0" rtlCol="0">
            <a:spAutoFit/>
          </a:bodyPr>
          <a:lstStyle/>
          <a:p>
            <a:pPr marL="7150" algn="ctr" defTabSz="514807">
              <a:lnSpc>
                <a:spcPct val="114000"/>
              </a:lnSpc>
              <a:defRPr/>
            </a:pPr>
            <a:r>
              <a:rPr lang="en-US" sz="900" dirty="0">
                <a:latin typeface="TCCC Unity" panose="020B0505030303020204" pitchFamily="34" charset="0"/>
                <a:cs typeface="Calibri"/>
              </a:rPr>
              <a:t>We invest to improve people’s lives, from our employees to all those who touch our business system, to our investors, to the broad communities we call home</a:t>
            </a:r>
          </a:p>
        </p:txBody>
      </p:sp>
      <p:cxnSp>
        <p:nvCxnSpPr>
          <p:cNvPr id="27" name="Straight Connector 26">
            <a:extLst>
              <a:ext uri="{FF2B5EF4-FFF2-40B4-BE49-F238E27FC236}">
                <a16:creationId xmlns:a16="http://schemas.microsoft.com/office/drawing/2014/main" id="{C3205817-E1F8-4136-9070-134AFA5F9F7A}"/>
              </a:ext>
            </a:extLst>
          </p:cNvPr>
          <p:cNvCxnSpPr>
            <a:cxnSpLocks/>
          </p:cNvCxnSpPr>
          <p:nvPr/>
        </p:nvCxnSpPr>
        <p:spPr>
          <a:xfrm>
            <a:off x="2122311" y="1715913"/>
            <a:ext cx="0" cy="28109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494F62D-F795-987B-3283-2FBCB91313BD}"/>
              </a:ext>
            </a:extLst>
          </p:cNvPr>
          <p:cNvCxnSpPr>
            <a:cxnSpLocks/>
          </p:cNvCxnSpPr>
          <p:nvPr/>
        </p:nvCxnSpPr>
        <p:spPr>
          <a:xfrm>
            <a:off x="4286955" y="1715913"/>
            <a:ext cx="0" cy="28109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8AA366-290E-F601-6614-BA6B1B25CDDC}"/>
              </a:ext>
            </a:extLst>
          </p:cNvPr>
          <p:cNvCxnSpPr>
            <a:cxnSpLocks/>
          </p:cNvCxnSpPr>
          <p:nvPr/>
        </p:nvCxnSpPr>
        <p:spPr>
          <a:xfrm>
            <a:off x="6567311" y="1715913"/>
            <a:ext cx="0" cy="28109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32323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bject 2">
            <a:extLst>
              <a:ext uri="{FF2B5EF4-FFF2-40B4-BE49-F238E27FC236}">
                <a16:creationId xmlns:a16="http://schemas.microsoft.com/office/drawing/2014/main" id="{C65B0209-7FB3-9F1A-A307-98EFACC476C2}"/>
              </a:ext>
            </a:extLst>
          </p:cNvPr>
          <p:cNvSpPr txBox="1"/>
          <p:nvPr/>
        </p:nvSpPr>
        <p:spPr>
          <a:xfrm>
            <a:off x="288165" y="692057"/>
            <a:ext cx="3020029" cy="1107996"/>
          </a:xfrm>
          <a:prstGeom prst="rect">
            <a:avLst/>
          </a:prstGeom>
        </p:spPr>
        <p:txBody>
          <a:bodyPr vert="horz" wrap="square" lIns="0" tIns="0" rIns="0" bIns="0" rtlCol="0">
            <a:spAutoFit/>
          </a:bodyPr>
          <a:lstStyle/>
          <a:p>
            <a:pPr marL="5363" algn="ctr">
              <a:tabLst>
                <a:tab pos="286004" algn="l"/>
              </a:tabLst>
            </a:pPr>
            <a:r>
              <a:rPr lang="en-US" sz="2400" spc="-7" dirty="0">
                <a:solidFill>
                  <a:schemeClr val="bg1"/>
                </a:solidFill>
                <a:latin typeface="TCCC Unity" panose="020B0505030303020204" pitchFamily="34" charset="0"/>
                <a:cs typeface="Arial"/>
              </a:rPr>
              <a:t>OVER 30 </a:t>
            </a:r>
            <a:br>
              <a:rPr lang="en-US" sz="2400" spc="-7" dirty="0">
                <a:solidFill>
                  <a:schemeClr val="bg1"/>
                </a:solidFill>
                <a:latin typeface="TCCC Unity Medium" panose="020B0505030303020204" pitchFamily="34" charset="0"/>
                <a:cs typeface="Arial"/>
              </a:rPr>
            </a:br>
            <a:r>
              <a:rPr lang="en-US" sz="2400" b="1" spc="-7" dirty="0">
                <a:solidFill>
                  <a:schemeClr val="bg1"/>
                </a:solidFill>
                <a:latin typeface="TCCC Unity Black" panose="020B0505030303020204" pitchFamily="34" charset="0"/>
                <a:cs typeface="Arial"/>
              </a:rPr>
              <a:t>BILLION-DOLLAR</a:t>
            </a:r>
            <a:r>
              <a:rPr lang="en-US" sz="2400" spc="-7" dirty="0">
                <a:solidFill>
                  <a:schemeClr val="bg1"/>
                </a:solidFill>
                <a:latin typeface="TCCC Unity Medium" panose="020B0505030303020204" pitchFamily="34" charset="0"/>
                <a:cs typeface="Arial"/>
              </a:rPr>
              <a:t> </a:t>
            </a:r>
            <a:r>
              <a:rPr lang="en-US" sz="2400" spc="-7" dirty="0">
                <a:solidFill>
                  <a:schemeClr val="bg1"/>
                </a:solidFill>
                <a:latin typeface="TCCC Unity" panose="020B0505030303020204" pitchFamily="34" charset="0"/>
                <a:cs typeface="Arial"/>
              </a:rPr>
              <a:t>BRANDS </a:t>
            </a:r>
          </a:p>
        </p:txBody>
      </p:sp>
      <p:sp>
        <p:nvSpPr>
          <p:cNvPr id="54" name="object 2">
            <a:extLst>
              <a:ext uri="{FF2B5EF4-FFF2-40B4-BE49-F238E27FC236}">
                <a16:creationId xmlns:a16="http://schemas.microsoft.com/office/drawing/2014/main" id="{67D75F6F-7C49-8EEE-F2BE-3905BF8B65D2}"/>
              </a:ext>
            </a:extLst>
          </p:cNvPr>
          <p:cNvSpPr txBox="1"/>
          <p:nvPr/>
        </p:nvSpPr>
        <p:spPr>
          <a:xfrm>
            <a:off x="503664" y="2165252"/>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(GLOBALLY)</a:t>
            </a:r>
          </a:p>
        </p:txBody>
      </p:sp>
      <p:sp>
        <p:nvSpPr>
          <p:cNvPr id="56" name="object 2">
            <a:extLst>
              <a:ext uri="{FF2B5EF4-FFF2-40B4-BE49-F238E27FC236}">
                <a16:creationId xmlns:a16="http://schemas.microsoft.com/office/drawing/2014/main" id="{A3A14C55-5167-AFA6-6E17-2DE02223CF39}"/>
              </a:ext>
            </a:extLst>
          </p:cNvPr>
          <p:cNvSpPr txBox="1"/>
          <p:nvPr/>
        </p:nvSpPr>
        <p:spPr>
          <a:xfrm>
            <a:off x="5754030" y="537174"/>
            <a:ext cx="3122343" cy="1908215"/>
          </a:xfrm>
          <a:prstGeom prst="rect">
            <a:avLst/>
          </a:prstGeom>
        </p:spPr>
        <p:txBody>
          <a:bodyPr vert="horz" wrap="square" lIns="0" tIns="0" rIns="0" bIns="0" rtlCol="0">
            <a:spAutoFit/>
          </a:bodyPr>
          <a:lstStyle/>
          <a:p>
            <a:pPr marL="5363" algn="ctr">
              <a:tabLst>
                <a:tab pos="286004" algn="l"/>
              </a:tabLst>
            </a:pPr>
            <a:r>
              <a:rPr lang="en-US" sz="3000" b="1" spc="-7" dirty="0">
                <a:solidFill>
                  <a:schemeClr val="bg1"/>
                </a:solidFill>
                <a:latin typeface="TCCC Unity Black" panose="020B0505030303020204" pitchFamily="34" charset="0"/>
                <a:cs typeface="Arial"/>
              </a:rPr>
              <a:t>1,700+</a:t>
            </a:r>
            <a:r>
              <a:rPr lang="en-US" sz="2000" spc="-7" dirty="0">
                <a:solidFill>
                  <a:schemeClr val="bg1"/>
                </a:solidFill>
                <a:latin typeface="TCCC Unity" panose="020B0505030303020204" pitchFamily="34" charset="0"/>
                <a:cs typeface="Arial"/>
              </a:rPr>
              <a:t> </a:t>
            </a:r>
            <a:r>
              <a:rPr lang="en-US" sz="1800" spc="-7" dirty="0">
                <a:solidFill>
                  <a:schemeClr val="bg1"/>
                </a:solidFill>
                <a:latin typeface="TCCC Unity" panose="020B0505030303020204" pitchFamily="34" charset="0"/>
                <a:cs typeface="Arial"/>
              </a:rPr>
              <a:t>FOODSERVICE &amp; ON-PREMISE CUSTOMERS ACROSS </a:t>
            </a:r>
            <a:r>
              <a:rPr lang="en-US" sz="1800" b="1" spc="-7" dirty="0">
                <a:solidFill>
                  <a:schemeClr val="bg1"/>
                </a:solidFill>
                <a:latin typeface="TCCC Unity" panose="020B0505030303020204" pitchFamily="34" charset="0"/>
                <a:cs typeface="Arial"/>
              </a:rPr>
              <a:t>500K OUTLETS </a:t>
            </a:r>
          </a:p>
          <a:p>
            <a:pPr marL="5363" algn="ctr">
              <a:tabLst>
                <a:tab pos="286004" algn="l"/>
              </a:tabLst>
            </a:pPr>
            <a:endParaRPr lang="en-US" sz="2000" spc="-7" dirty="0">
              <a:solidFill>
                <a:schemeClr val="bg1"/>
              </a:solidFill>
              <a:latin typeface="TCCC Unity" panose="020B0505030303020204" pitchFamily="34" charset="0"/>
              <a:cs typeface="Arial"/>
            </a:endParaRPr>
          </a:p>
          <a:p>
            <a:pPr marL="5363" algn="ctr">
              <a:tabLst>
                <a:tab pos="286004" algn="l"/>
              </a:tabLst>
            </a:pPr>
            <a:endParaRPr lang="en-US" sz="2000" spc="-7" dirty="0">
              <a:solidFill>
                <a:schemeClr val="bg1"/>
              </a:solidFill>
              <a:latin typeface="TCCC Unity" panose="020B0505030303020204" pitchFamily="34" charset="0"/>
              <a:cs typeface="Arial"/>
            </a:endParaRPr>
          </a:p>
        </p:txBody>
      </p:sp>
      <p:sp>
        <p:nvSpPr>
          <p:cNvPr id="58" name="object 2">
            <a:extLst>
              <a:ext uri="{FF2B5EF4-FFF2-40B4-BE49-F238E27FC236}">
                <a16:creationId xmlns:a16="http://schemas.microsoft.com/office/drawing/2014/main" id="{55E16452-B159-6FF4-303A-77A06F420B58}"/>
              </a:ext>
            </a:extLst>
          </p:cNvPr>
          <p:cNvSpPr txBox="1"/>
          <p:nvPr/>
        </p:nvSpPr>
        <p:spPr>
          <a:xfrm>
            <a:off x="457200" y="4707731"/>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(GLOBALLY)</a:t>
            </a:r>
          </a:p>
        </p:txBody>
      </p:sp>
      <p:sp>
        <p:nvSpPr>
          <p:cNvPr id="59" name="object 2">
            <a:extLst>
              <a:ext uri="{FF2B5EF4-FFF2-40B4-BE49-F238E27FC236}">
                <a16:creationId xmlns:a16="http://schemas.microsoft.com/office/drawing/2014/main" id="{8533EEBD-30D6-75E2-A151-DB8B100FA924}"/>
              </a:ext>
            </a:extLst>
          </p:cNvPr>
          <p:cNvSpPr txBox="1"/>
          <p:nvPr/>
        </p:nvSpPr>
        <p:spPr>
          <a:xfrm>
            <a:off x="6019800" y="2165252"/>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(USA)</a:t>
            </a:r>
          </a:p>
        </p:txBody>
      </p:sp>
      <p:sp>
        <p:nvSpPr>
          <p:cNvPr id="60" name="object 2">
            <a:extLst>
              <a:ext uri="{FF2B5EF4-FFF2-40B4-BE49-F238E27FC236}">
                <a16:creationId xmlns:a16="http://schemas.microsoft.com/office/drawing/2014/main" id="{B1784A88-63BF-F791-1A41-FFE06F8C71CE}"/>
              </a:ext>
            </a:extLst>
          </p:cNvPr>
          <p:cNvSpPr txBox="1"/>
          <p:nvPr/>
        </p:nvSpPr>
        <p:spPr>
          <a:xfrm>
            <a:off x="265771" y="3219666"/>
            <a:ext cx="3020029" cy="1107996"/>
          </a:xfrm>
          <a:prstGeom prst="rect">
            <a:avLst/>
          </a:prstGeom>
        </p:spPr>
        <p:txBody>
          <a:bodyPr vert="horz" wrap="square" lIns="0" tIns="0" rIns="0" bIns="0" rtlCol="0">
            <a:spAutoFit/>
          </a:bodyPr>
          <a:lstStyle/>
          <a:p>
            <a:pPr marL="5363" algn="ctr">
              <a:tabLst>
                <a:tab pos="286004" algn="l"/>
              </a:tabLst>
            </a:pPr>
            <a:r>
              <a:rPr lang="en-US" sz="2400" b="1" spc="-7" dirty="0">
                <a:solidFill>
                  <a:schemeClr val="bg1"/>
                </a:solidFill>
                <a:latin typeface="TCCC Unity Black" panose="020B0505030303020204" pitchFamily="34" charset="0"/>
                <a:cs typeface="Arial"/>
              </a:rPr>
              <a:t>2.2 BILLION </a:t>
            </a:r>
            <a:r>
              <a:rPr lang="en-US" sz="2400" spc="-7" dirty="0">
                <a:solidFill>
                  <a:schemeClr val="bg1"/>
                </a:solidFill>
                <a:latin typeface="TCCC Unity" panose="020B0505030303020204" pitchFamily="34" charset="0"/>
                <a:cs typeface="Arial"/>
              </a:rPr>
              <a:t>SERVINGS </a:t>
            </a:r>
            <a:br>
              <a:rPr lang="en-US" sz="2400" spc="-7" dirty="0">
                <a:solidFill>
                  <a:schemeClr val="bg1"/>
                </a:solidFill>
                <a:latin typeface="TCCC Unity" panose="020B0505030303020204" pitchFamily="34" charset="0"/>
                <a:cs typeface="Arial"/>
              </a:rPr>
            </a:br>
            <a:r>
              <a:rPr lang="en-US" sz="2400" spc="-7" dirty="0">
                <a:solidFill>
                  <a:schemeClr val="bg1"/>
                </a:solidFill>
                <a:latin typeface="TCCC Unity" panose="020B0505030303020204" pitchFamily="34" charset="0"/>
                <a:cs typeface="Arial"/>
              </a:rPr>
              <a:t>A DAY </a:t>
            </a:r>
          </a:p>
        </p:txBody>
      </p:sp>
      <p:sp>
        <p:nvSpPr>
          <p:cNvPr id="61" name="object 2">
            <a:extLst>
              <a:ext uri="{FF2B5EF4-FFF2-40B4-BE49-F238E27FC236}">
                <a16:creationId xmlns:a16="http://schemas.microsoft.com/office/drawing/2014/main" id="{ACF81D4D-5826-8049-2637-57694FE24D5B}"/>
              </a:ext>
            </a:extLst>
          </p:cNvPr>
          <p:cNvSpPr txBox="1"/>
          <p:nvPr/>
        </p:nvSpPr>
        <p:spPr>
          <a:xfrm>
            <a:off x="5724292" y="3051775"/>
            <a:ext cx="3122343" cy="1323439"/>
          </a:xfrm>
          <a:prstGeom prst="rect">
            <a:avLst/>
          </a:prstGeom>
        </p:spPr>
        <p:txBody>
          <a:bodyPr vert="horz" wrap="square" lIns="0" tIns="0" rIns="0" bIns="0" rtlCol="0">
            <a:spAutoFit/>
          </a:bodyPr>
          <a:lstStyle/>
          <a:p>
            <a:pPr marL="5363" algn="ctr">
              <a:tabLst>
                <a:tab pos="286004" algn="l"/>
              </a:tabLst>
            </a:pPr>
            <a:r>
              <a:rPr lang="en-US" sz="3000" b="1" spc="-7" dirty="0">
                <a:solidFill>
                  <a:schemeClr val="bg1"/>
                </a:solidFill>
                <a:latin typeface="TCCC Unity Black" panose="020B0505030303020204" pitchFamily="34" charset="0"/>
                <a:cs typeface="Arial"/>
              </a:rPr>
              <a:t>#1</a:t>
            </a:r>
            <a:br>
              <a:rPr lang="en-US" sz="3000" b="1" spc="-7" dirty="0">
                <a:solidFill>
                  <a:schemeClr val="bg1"/>
                </a:solidFill>
                <a:latin typeface="TCCC Unity Black" panose="020B0505030303020204" pitchFamily="34" charset="0"/>
                <a:cs typeface="Arial"/>
              </a:rPr>
            </a:br>
            <a:r>
              <a:rPr lang="en-US" sz="2000" spc="-7" dirty="0">
                <a:solidFill>
                  <a:schemeClr val="bg1"/>
                </a:solidFill>
                <a:latin typeface="TCCC Unity" panose="020B0505030303020204" pitchFamily="34" charset="0"/>
                <a:cs typeface="Arial"/>
              </a:rPr>
              <a:t> </a:t>
            </a:r>
            <a:r>
              <a:rPr lang="en-US" sz="1800" spc="-7" dirty="0">
                <a:solidFill>
                  <a:schemeClr val="bg1"/>
                </a:solidFill>
                <a:latin typeface="TCCC Unity" panose="020B0505030303020204" pitchFamily="34" charset="0"/>
                <a:cs typeface="Arial"/>
              </a:rPr>
              <a:t>IN CUSTOMER VALUE CREATION FOR </a:t>
            </a:r>
            <a:r>
              <a:rPr lang="en-US" sz="1800" b="1" spc="-7" dirty="0">
                <a:solidFill>
                  <a:schemeClr val="bg1"/>
                </a:solidFill>
                <a:latin typeface="TCCC Unity" panose="020B0505030303020204" pitchFamily="34" charset="0"/>
                <a:cs typeface="Arial"/>
              </a:rPr>
              <a:t>7 CONSECUTIVE YEARS </a:t>
            </a:r>
            <a:endParaRPr lang="en-US" sz="2000" b="1" spc="-7" dirty="0">
              <a:solidFill>
                <a:schemeClr val="bg1"/>
              </a:solidFill>
              <a:latin typeface="TCCC Unity" panose="020B0505030303020204" pitchFamily="34" charset="0"/>
              <a:cs typeface="Arial"/>
            </a:endParaRPr>
          </a:p>
        </p:txBody>
      </p:sp>
      <p:sp>
        <p:nvSpPr>
          <p:cNvPr id="62" name="object 2">
            <a:extLst>
              <a:ext uri="{FF2B5EF4-FFF2-40B4-BE49-F238E27FC236}">
                <a16:creationId xmlns:a16="http://schemas.microsoft.com/office/drawing/2014/main" id="{025AFF6A-E98C-CF8E-21D2-76619F1C95D6}"/>
              </a:ext>
            </a:extLst>
          </p:cNvPr>
          <p:cNvSpPr txBox="1"/>
          <p:nvPr/>
        </p:nvSpPr>
        <p:spPr>
          <a:xfrm>
            <a:off x="3746811" y="353180"/>
            <a:ext cx="1687551" cy="553998"/>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~200 </a:t>
            </a:r>
            <a:r>
              <a:rPr lang="en-US" sz="1200" spc="-7" dirty="0">
                <a:solidFill>
                  <a:schemeClr val="bg1"/>
                </a:solidFill>
                <a:latin typeface="TCCC Unity" panose="020B0505030303020204" pitchFamily="34" charset="0"/>
                <a:cs typeface="Arial"/>
              </a:rPr>
              <a:t>MASTER BRANDS IN OUR PORTFOLIO </a:t>
            </a:r>
          </a:p>
        </p:txBody>
      </p:sp>
      <p:sp>
        <p:nvSpPr>
          <p:cNvPr id="63" name="object 2">
            <a:extLst>
              <a:ext uri="{FF2B5EF4-FFF2-40B4-BE49-F238E27FC236}">
                <a16:creationId xmlns:a16="http://schemas.microsoft.com/office/drawing/2014/main" id="{DE7EE27A-502F-FFCF-3ADF-9D7FC63577B2}"/>
              </a:ext>
            </a:extLst>
          </p:cNvPr>
          <p:cNvSpPr txBox="1"/>
          <p:nvPr/>
        </p:nvSpPr>
        <p:spPr>
          <a:xfrm>
            <a:off x="3731941" y="4787649"/>
            <a:ext cx="1687551" cy="107722"/>
          </a:xfrm>
          <a:prstGeom prst="rect">
            <a:avLst/>
          </a:prstGeom>
        </p:spPr>
        <p:txBody>
          <a:bodyPr vert="horz" wrap="square" lIns="0" tIns="0" rIns="0" bIns="0" rtlCol="0">
            <a:spAutoFit/>
          </a:bodyPr>
          <a:lstStyle/>
          <a:p>
            <a:pPr marL="5363" algn="ctr">
              <a:tabLst>
                <a:tab pos="286004" algn="l"/>
              </a:tabLst>
            </a:pPr>
            <a:r>
              <a:rPr lang="en-US" sz="700" spc="-7" dirty="0">
                <a:solidFill>
                  <a:schemeClr val="bg1"/>
                </a:solidFill>
                <a:latin typeface="TCCC Unity" panose="020B0505030303020204" pitchFamily="34" charset="0"/>
                <a:cs typeface="Arial"/>
              </a:rPr>
              <a:t>(USA)</a:t>
            </a:r>
          </a:p>
        </p:txBody>
      </p:sp>
      <p:sp>
        <p:nvSpPr>
          <p:cNvPr id="64" name="object 2">
            <a:extLst>
              <a:ext uri="{FF2B5EF4-FFF2-40B4-BE49-F238E27FC236}">
                <a16:creationId xmlns:a16="http://schemas.microsoft.com/office/drawing/2014/main" id="{44B09C38-1CD4-2C05-4A2C-5F77F363B7B4}"/>
              </a:ext>
            </a:extLst>
          </p:cNvPr>
          <p:cNvSpPr txBox="1"/>
          <p:nvPr/>
        </p:nvSpPr>
        <p:spPr>
          <a:xfrm>
            <a:off x="3748669" y="1605833"/>
            <a:ext cx="1626220" cy="553998"/>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THE TOP CONSUMER BRAND</a:t>
            </a:r>
            <a:endParaRPr lang="en-US" sz="1200" spc="-7" dirty="0">
              <a:solidFill>
                <a:schemeClr val="bg1"/>
              </a:solidFill>
              <a:latin typeface="TCCC Unity" panose="020B0505030303020204" pitchFamily="34" charset="0"/>
              <a:cs typeface="Arial"/>
            </a:endParaRPr>
          </a:p>
        </p:txBody>
      </p:sp>
      <p:sp>
        <p:nvSpPr>
          <p:cNvPr id="65" name="object 2">
            <a:extLst>
              <a:ext uri="{FF2B5EF4-FFF2-40B4-BE49-F238E27FC236}">
                <a16:creationId xmlns:a16="http://schemas.microsoft.com/office/drawing/2014/main" id="{4B489863-8644-0A92-67E1-A94C88E2F8C4}"/>
              </a:ext>
            </a:extLst>
          </p:cNvPr>
          <p:cNvSpPr txBox="1"/>
          <p:nvPr/>
        </p:nvSpPr>
        <p:spPr>
          <a:xfrm>
            <a:off x="3796990" y="2261897"/>
            <a:ext cx="1566746" cy="138499"/>
          </a:xfrm>
          <a:prstGeom prst="rect">
            <a:avLst/>
          </a:prstGeom>
        </p:spPr>
        <p:txBody>
          <a:bodyPr vert="horz" wrap="square" lIns="0" tIns="0" rIns="0" bIns="0" rtlCol="0">
            <a:spAutoFit/>
          </a:bodyPr>
          <a:lstStyle/>
          <a:p>
            <a:pPr marL="5363" algn="ctr">
              <a:tabLst>
                <a:tab pos="286004" algn="l"/>
              </a:tabLst>
            </a:pPr>
            <a:r>
              <a:rPr lang="en-US" sz="900" spc="-7" dirty="0">
                <a:solidFill>
                  <a:schemeClr val="bg1"/>
                </a:solidFill>
                <a:latin typeface="TCCC Unity" panose="020B0505030303020204" pitchFamily="34" charset="0"/>
                <a:cs typeface="Arial"/>
              </a:rPr>
              <a:t>IN THE WORLD</a:t>
            </a:r>
          </a:p>
        </p:txBody>
      </p:sp>
      <p:sp>
        <p:nvSpPr>
          <p:cNvPr id="66" name="object 2">
            <a:extLst>
              <a:ext uri="{FF2B5EF4-FFF2-40B4-BE49-F238E27FC236}">
                <a16:creationId xmlns:a16="http://schemas.microsoft.com/office/drawing/2014/main" id="{90DB19A1-E82D-FBA4-578C-A9987576FB51}"/>
              </a:ext>
            </a:extLst>
          </p:cNvPr>
          <p:cNvSpPr txBox="1"/>
          <p:nvPr/>
        </p:nvSpPr>
        <p:spPr>
          <a:xfrm>
            <a:off x="3704063" y="3012746"/>
            <a:ext cx="1687551" cy="369332"/>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500 </a:t>
            </a:r>
            <a:r>
              <a:rPr lang="en-US" sz="1200" spc="-7" dirty="0">
                <a:solidFill>
                  <a:schemeClr val="bg1"/>
                </a:solidFill>
                <a:latin typeface="TCCC Unity" panose="020B0505030303020204" pitchFamily="34" charset="0"/>
                <a:cs typeface="Arial"/>
              </a:rPr>
              <a:t>FSOP TEAM MEMBERS IN US </a:t>
            </a:r>
          </a:p>
        </p:txBody>
      </p:sp>
      <p:sp>
        <p:nvSpPr>
          <p:cNvPr id="67" name="object 2">
            <a:extLst>
              <a:ext uri="{FF2B5EF4-FFF2-40B4-BE49-F238E27FC236}">
                <a16:creationId xmlns:a16="http://schemas.microsoft.com/office/drawing/2014/main" id="{9320B6ED-1BC7-C028-2D80-E64A8D01142D}"/>
              </a:ext>
            </a:extLst>
          </p:cNvPr>
          <p:cNvSpPr txBox="1"/>
          <p:nvPr/>
        </p:nvSpPr>
        <p:spPr>
          <a:xfrm>
            <a:off x="3733800" y="4226370"/>
            <a:ext cx="1687551" cy="369332"/>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68 </a:t>
            </a:r>
            <a:r>
              <a:rPr lang="en-US" sz="1200" spc="-7" dirty="0">
                <a:solidFill>
                  <a:schemeClr val="bg1"/>
                </a:solidFill>
                <a:latin typeface="TCCC Unity" panose="020B0505030303020204" pitchFamily="34" charset="0"/>
                <a:cs typeface="Arial"/>
              </a:rPr>
              <a:t>BOTTLING PARTNERS </a:t>
            </a:r>
          </a:p>
        </p:txBody>
      </p:sp>
      <p:sp>
        <p:nvSpPr>
          <p:cNvPr id="68" name="object 2">
            <a:extLst>
              <a:ext uri="{FF2B5EF4-FFF2-40B4-BE49-F238E27FC236}">
                <a16:creationId xmlns:a16="http://schemas.microsoft.com/office/drawing/2014/main" id="{6315AAC7-519F-08BF-0BC4-9CE298CA646C}"/>
              </a:ext>
            </a:extLst>
          </p:cNvPr>
          <p:cNvSpPr txBox="1"/>
          <p:nvPr/>
        </p:nvSpPr>
        <p:spPr>
          <a:xfrm>
            <a:off x="3694770" y="1046414"/>
            <a:ext cx="1687551" cy="107722"/>
          </a:xfrm>
          <a:prstGeom prst="rect">
            <a:avLst/>
          </a:prstGeom>
        </p:spPr>
        <p:txBody>
          <a:bodyPr vert="horz" wrap="square" lIns="0" tIns="0" rIns="0" bIns="0" rtlCol="0">
            <a:spAutoFit/>
          </a:bodyPr>
          <a:lstStyle/>
          <a:p>
            <a:pPr marL="5363" algn="ctr">
              <a:tabLst>
                <a:tab pos="286004" algn="l"/>
              </a:tabLst>
            </a:pPr>
            <a:r>
              <a:rPr lang="en-US" sz="700" spc="-7" dirty="0">
                <a:solidFill>
                  <a:schemeClr val="bg1"/>
                </a:solidFill>
                <a:latin typeface="TCCC Unity" panose="020B0505030303020204" pitchFamily="34" charset="0"/>
                <a:cs typeface="Arial"/>
              </a:rPr>
              <a:t>(GLOBALLY)</a:t>
            </a:r>
          </a:p>
        </p:txBody>
      </p:sp>
    </p:spTree>
    <p:extLst>
      <p:ext uri="{BB962C8B-B14F-4D97-AF65-F5344CB8AC3E}">
        <p14:creationId xmlns:p14="http://schemas.microsoft.com/office/powerpoint/2010/main" val="317238338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CCC20-46C8-ED75-2241-52DEBF067A8C}"/>
            </a:ext>
          </a:extLst>
        </p:cNvPr>
        <p:cNvGrpSpPr/>
        <p:nvPr/>
      </p:nvGrpSpPr>
      <p:grpSpPr>
        <a:xfrm>
          <a:off x="0" y="0"/>
          <a:ext cx="0" cy="0"/>
          <a:chOff x="0" y="0"/>
          <a:chExt cx="0" cy="0"/>
        </a:xfrm>
      </p:grpSpPr>
      <p:sp>
        <p:nvSpPr>
          <p:cNvPr id="53" name="object 2">
            <a:extLst>
              <a:ext uri="{FF2B5EF4-FFF2-40B4-BE49-F238E27FC236}">
                <a16:creationId xmlns:a16="http://schemas.microsoft.com/office/drawing/2014/main" id="{B4BD7444-3A6C-9102-BE66-5A436037029F}"/>
              </a:ext>
            </a:extLst>
          </p:cNvPr>
          <p:cNvSpPr txBox="1"/>
          <p:nvPr/>
        </p:nvSpPr>
        <p:spPr>
          <a:xfrm>
            <a:off x="288165" y="692057"/>
            <a:ext cx="3020029" cy="1107996"/>
          </a:xfrm>
          <a:prstGeom prst="rect">
            <a:avLst/>
          </a:prstGeom>
        </p:spPr>
        <p:txBody>
          <a:bodyPr vert="horz" wrap="square" lIns="0" tIns="0" rIns="0" bIns="0" rtlCol="0">
            <a:spAutoFit/>
          </a:bodyPr>
          <a:lstStyle/>
          <a:p>
            <a:pPr marL="5363" algn="ctr">
              <a:tabLst>
                <a:tab pos="286004" algn="l"/>
              </a:tabLst>
            </a:pPr>
            <a:r>
              <a:rPr lang="en-US" sz="2400" spc="-7" dirty="0">
                <a:solidFill>
                  <a:schemeClr val="bg1"/>
                </a:solidFill>
                <a:latin typeface="TCCC Unity" panose="020B0505030303020204" pitchFamily="34" charset="0"/>
                <a:cs typeface="Arial"/>
              </a:rPr>
              <a:t>OVER 30 </a:t>
            </a:r>
            <a:br>
              <a:rPr lang="en-US" sz="2400" spc="-7" dirty="0">
                <a:solidFill>
                  <a:schemeClr val="bg1"/>
                </a:solidFill>
                <a:latin typeface="TCCC Unity Medium" panose="020B0505030303020204" pitchFamily="34" charset="0"/>
                <a:cs typeface="Arial"/>
              </a:rPr>
            </a:br>
            <a:r>
              <a:rPr lang="en-US" sz="2400" b="1" spc="-7" dirty="0">
                <a:solidFill>
                  <a:schemeClr val="bg1"/>
                </a:solidFill>
                <a:latin typeface="TCCC Unity Black" panose="020B0505030303020204" pitchFamily="34" charset="0"/>
                <a:cs typeface="Arial"/>
              </a:rPr>
              <a:t>BILLION-DOLLAR</a:t>
            </a:r>
            <a:r>
              <a:rPr lang="en-US" sz="2400" spc="-7" dirty="0">
                <a:solidFill>
                  <a:schemeClr val="bg1"/>
                </a:solidFill>
                <a:latin typeface="TCCC Unity Medium" panose="020B0505030303020204" pitchFamily="34" charset="0"/>
                <a:cs typeface="Arial"/>
              </a:rPr>
              <a:t> </a:t>
            </a:r>
            <a:r>
              <a:rPr lang="en-US" sz="2400" spc="-7" dirty="0">
                <a:solidFill>
                  <a:schemeClr val="bg1"/>
                </a:solidFill>
                <a:latin typeface="TCCC Unity" panose="020B0505030303020204" pitchFamily="34" charset="0"/>
                <a:cs typeface="Arial"/>
              </a:rPr>
              <a:t>BRANDS </a:t>
            </a:r>
          </a:p>
        </p:txBody>
      </p:sp>
      <p:sp>
        <p:nvSpPr>
          <p:cNvPr id="54" name="object 2">
            <a:extLst>
              <a:ext uri="{FF2B5EF4-FFF2-40B4-BE49-F238E27FC236}">
                <a16:creationId xmlns:a16="http://schemas.microsoft.com/office/drawing/2014/main" id="{F03E2C43-DC4D-4118-36B0-CA5A0D951801}"/>
              </a:ext>
            </a:extLst>
          </p:cNvPr>
          <p:cNvSpPr txBox="1"/>
          <p:nvPr/>
        </p:nvSpPr>
        <p:spPr>
          <a:xfrm>
            <a:off x="503664" y="2165252"/>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(GLOBALLY)</a:t>
            </a:r>
          </a:p>
        </p:txBody>
      </p:sp>
      <p:sp>
        <p:nvSpPr>
          <p:cNvPr id="56" name="object 2">
            <a:extLst>
              <a:ext uri="{FF2B5EF4-FFF2-40B4-BE49-F238E27FC236}">
                <a16:creationId xmlns:a16="http://schemas.microsoft.com/office/drawing/2014/main" id="{11691232-F419-8B7B-6D32-EC53E3B1E2F6}"/>
              </a:ext>
            </a:extLst>
          </p:cNvPr>
          <p:cNvSpPr txBox="1"/>
          <p:nvPr/>
        </p:nvSpPr>
        <p:spPr>
          <a:xfrm>
            <a:off x="5754030" y="537174"/>
            <a:ext cx="3122343" cy="1908215"/>
          </a:xfrm>
          <a:prstGeom prst="rect">
            <a:avLst/>
          </a:prstGeom>
        </p:spPr>
        <p:txBody>
          <a:bodyPr vert="horz" wrap="square" lIns="0" tIns="0" rIns="0" bIns="0" rtlCol="0">
            <a:spAutoFit/>
          </a:bodyPr>
          <a:lstStyle/>
          <a:p>
            <a:pPr marL="5363" algn="ctr">
              <a:tabLst>
                <a:tab pos="286004" algn="l"/>
              </a:tabLst>
            </a:pPr>
            <a:r>
              <a:rPr lang="en-US" sz="3000" b="1" spc="-7" dirty="0">
                <a:solidFill>
                  <a:schemeClr val="bg1"/>
                </a:solidFill>
                <a:latin typeface="TCCC Unity Black" panose="020B0505030303020204" pitchFamily="34" charset="0"/>
                <a:cs typeface="Arial"/>
              </a:rPr>
              <a:t>1,700+</a:t>
            </a:r>
            <a:r>
              <a:rPr lang="en-US" sz="2000" spc="-7" dirty="0">
                <a:solidFill>
                  <a:schemeClr val="bg1"/>
                </a:solidFill>
                <a:latin typeface="TCCC Unity" panose="020B0505030303020204" pitchFamily="34" charset="0"/>
                <a:cs typeface="Arial"/>
              </a:rPr>
              <a:t> </a:t>
            </a:r>
            <a:r>
              <a:rPr lang="en-US" sz="1800" spc="-7" dirty="0">
                <a:solidFill>
                  <a:schemeClr val="bg1"/>
                </a:solidFill>
                <a:latin typeface="TCCC Unity" panose="020B0505030303020204" pitchFamily="34" charset="0"/>
                <a:cs typeface="Arial"/>
              </a:rPr>
              <a:t>FOODSERVICE &amp; ON-PREMISE CUSTOMERS ACROSS </a:t>
            </a:r>
            <a:r>
              <a:rPr lang="en-US" sz="1800" b="1" spc="-7" dirty="0">
                <a:solidFill>
                  <a:schemeClr val="bg1"/>
                </a:solidFill>
                <a:latin typeface="TCCC Unity" panose="020B0505030303020204" pitchFamily="34" charset="0"/>
                <a:cs typeface="Arial"/>
              </a:rPr>
              <a:t>500K OUTLETS </a:t>
            </a:r>
          </a:p>
          <a:p>
            <a:pPr marL="5363" algn="ctr">
              <a:tabLst>
                <a:tab pos="286004" algn="l"/>
              </a:tabLst>
            </a:pPr>
            <a:endParaRPr lang="en-US" sz="2000" spc="-7" dirty="0">
              <a:solidFill>
                <a:schemeClr val="bg1"/>
              </a:solidFill>
              <a:latin typeface="TCCC Unity" panose="020B0505030303020204" pitchFamily="34" charset="0"/>
              <a:cs typeface="Arial"/>
            </a:endParaRPr>
          </a:p>
          <a:p>
            <a:pPr marL="5363" algn="ctr">
              <a:tabLst>
                <a:tab pos="286004" algn="l"/>
              </a:tabLst>
            </a:pPr>
            <a:endParaRPr lang="en-US" sz="2000" spc="-7" dirty="0">
              <a:solidFill>
                <a:schemeClr val="bg1"/>
              </a:solidFill>
              <a:latin typeface="TCCC Unity" panose="020B0505030303020204" pitchFamily="34" charset="0"/>
              <a:cs typeface="Arial"/>
            </a:endParaRPr>
          </a:p>
        </p:txBody>
      </p:sp>
      <p:sp>
        <p:nvSpPr>
          <p:cNvPr id="58" name="object 2">
            <a:extLst>
              <a:ext uri="{FF2B5EF4-FFF2-40B4-BE49-F238E27FC236}">
                <a16:creationId xmlns:a16="http://schemas.microsoft.com/office/drawing/2014/main" id="{ED78B1FF-A46A-4676-A2E0-23F131BE0E09}"/>
              </a:ext>
            </a:extLst>
          </p:cNvPr>
          <p:cNvSpPr txBox="1"/>
          <p:nvPr/>
        </p:nvSpPr>
        <p:spPr>
          <a:xfrm>
            <a:off x="457200" y="4707731"/>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(GLOBALLY)</a:t>
            </a:r>
          </a:p>
        </p:txBody>
      </p:sp>
      <p:sp>
        <p:nvSpPr>
          <p:cNvPr id="59" name="object 2">
            <a:extLst>
              <a:ext uri="{FF2B5EF4-FFF2-40B4-BE49-F238E27FC236}">
                <a16:creationId xmlns:a16="http://schemas.microsoft.com/office/drawing/2014/main" id="{02A8CCED-433A-6DAE-5637-00C09A1439F2}"/>
              </a:ext>
            </a:extLst>
          </p:cNvPr>
          <p:cNvSpPr txBox="1"/>
          <p:nvPr/>
        </p:nvSpPr>
        <p:spPr>
          <a:xfrm>
            <a:off x="6019800" y="2165252"/>
            <a:ext cx="2678058" cy="153888"/>
          </a:xfrm>
          <a:prstGeom prst="rect">
            <a:avLst/>
          </a:prstGeom>
        </p:spPr>
        <p:txBody>
          <a:bodyPr vert="horz" wrap="square" lIns="0" tIns="0" rIns="0" bIns="0" rtlCol="0">
            <a:spAutoFit/>
          </a:bodyPr>
          <a:lstStyle/>
          <a:p>
            <a:pPr marL="5363" algn="ctr">
              <a:tabLst>
                <a:tab pos="286004" algn="l"/>
              </a:tabLst>
            </a:pPr>
            <a:r>
              <a:rPr lang="en-US" sz="1000" spc="-7" dirty="0">
                <a:solidFill>
                  <a:schemeClr val="bg1"/>
                </a:solidFill>
                <a:latin typeface="TCCC Unity" panose="020B0505030303020204" pitchFamily="34" charset="0"/>
                <a:cs typeface="Arial"/>
              </a:rPr>
              <a:t>(USA)</a:t>
            </a:r>
          </a:p>
        </p:txBody>
      </p:sp>
      <p:sp>
        <p:nvSpPr>
          <p:cNvPr id="60" name="object 2">
            <a:extLst>
              <a:ext uri="{FF2B5EF4-FFF2-40B4-BE49-F238E27FC236}">
                <a16:creationId xmlns:a16="http://schemas.microsoft.com/office/drawing/2014/main" id="{C385E9A8-F282-A54E-ACF0-0B945BBE3329}"/>
              </a:ext>
            </a:extLst>
          </p:cNvPr>
          <p:cNvSpPr txBox="1"/>
          <p:nvPr/>
        </p:nvSpPr>
        <p:spPr>
          <a:xfrm>
            <a:off x="265771" y="3219666"/>
            <a:ext cx="3020029" cy="1107996"/>
          </a:xfrm>
          <a:prstGeom prst="rect">
            <a:avLst/>
          </a:prstGeom>
        </p:spPr>
        <p:txBody>
          <a:bodyPr vert="horz" wrap="square" lIns="0" tIns="0" rIns="0" bIns="0" rtlCol="0">
            <a:spAutoFit/>
          </a:bodyPr>
          <a:lstStyle/>
          <a:p>
            <a:pPr marL="5363" algn="ctr">
              <a:tabLst>
                <a:tab pos="286004" algn="l"/>
              </a:tabLst>
            </a:pPr>
            <a:r>
              <a:rPr lang="en-US" sz="2400" b="1" spc="-7" dirty="0">
                <a:solidFill>
                  <a:schemeClr val="bg1"/>
                </a:solidFill>
                <a:latin typeface="TCCC Unity Black" panose="020B0505030303020204" pitchFamily="34" charset="0"/>
                <a:cs typeface="Arial"/>
              </a:rPr>
              <a:t>2.2 BILLION </a:t>
            </a:r>
            <a:r>
              <a:rPr lang="en-US" sz="2400" spc="-7" dirty="0">
                <a:solidFill>
                  <a:schemeClr val="bg1"/>
                </a:solidFill>
                <a:latin typeface="TCCC Unity" panose="020B0505030303020204" pitchFamily="34" charset="0"/>
                <a:cs typeface="Arial"/>
              </a:rPr>
              <a:t>SERVINGS </a:t>
            </a:r>
            <a:br>
              <a:rPr lang="en-US" sz="2400" spc="-7" dirty="0">
                <a:solidFill>
                  <a:schemeClr val="bg1"/>
                </a:solidFill>
                <a:latin typeface="TCCC Unity" panose="020B0505030303020204" pitchFamily="34" charset="0"/>
                <a:cs typeface="Arial"/>
              </a:rPr>
            </a:br>
            <a:r>
              <a:rPr lang="en-US" sz="2400" spc="-7" dirty="0">
                <a:solidFill>
                  <a:schemeClr val="bg1"/>
                </a:solidFill>
                <a:latin typeface="TCCC Unity" panose="020B0505030303020204" pitchFamily="34" charset="0"/>
                <a:cs typeface="Arial"/>
              </a:rPr>
              <a:t>A DAY </a:t>
            </a:r>
          </a:p>
        </p:txBody>
      </p:sp>
      <p:sp>
        <p:nvSpPr>
          <p:cNvPr id="61" name="object 2">
            <a:extLst>
              <a:ext uri="{FF2B5EF4-FFF2-40B4-BE49-F238E27FC236}">
                <a16:creationId xmlns:a16="http://schemas.microsoft.com/office/drawing/2014/main" id="{180FFCE2-D255-4BEA-A6C8-8342647CDD6B}"/>
              </a:ext>
            </a:extLst>
          </p:cNvPr>
          <p:cNvSpPr txBox="1"/>
          <p:nvPr/>
        </p:nvSpPr>
        <p:spPr>
          <a:xfrm>
            <a:off x="5724292" y="3051775"/>
            <a:ext cx="3122343" cy="1323439"/>
          </a:xfrm>
          <a:prstGeom prst="rect">
            <a:avLst/>
          </a:prstGeom>
        </p:spPr>
        <p:txBody>
          <a:bodyPr vert="horz" wrap="square" lIns="0" tIns="0" rIns="0" bIns="0" rtlCol="0">
            <a:spAutoFit/>
          </a:bodyPr>
          <a:lstStyle/>
          <a:p>
            <a:pPr marL="5363" algn="ctr">
              <a:tabLst>
                <a:tab pos="286004" algn="l"/>
              </a:tabLst>
            </a:pPr>
            <a:r>
              <a:rPr lang="en-US" sz="3000" b="1" spc="-7" dirty="0">
                <a:solidFill>
                  <a:schemeClr val="bg1"/>
                </a:solidFill>
                <a:latin typeface="TCCC Unity Black" panose="020B0505030303020204" pitchFamily="34" charset="0"/>
                <a:cs typeface="Arial"/>
              </a:rPr>
              <a:t>#1</a:t>
            </a:r>
            <a:br>
              <a:rPr lang="en-US" sz="3000" b="1" spc="-7" dirty="0">
                <a:solidFill>
                  <a:schemeClr val="bg1"/>
                </a:solidFill>
                <a:latin typeface="TCCC Unity Black" panose="020B0505030303020204" pitchFamily="34" charset="0"/>
                <a:cs typeface="Arial"/>
              </a:rPr>
            </a:br>
            <a:r>
              <a:rPr lang="en-US" sz="2000" spc="-7" dirty="0">
                <a:solidFill>
                  <a:schemeClr val="bg1"/>
                </a:solidFill>
                <a:latin typeface="TCCC Unity" panose="020B0505030303020204" pitchFamily="34" charset="0"/>
                <a:cs typeface="Arial"/>
              </a:rPr>
              <a:t> </a:t>
            </a:r>
            <a:r>
              <a:rPr lang="en-US" sz="1800" spc="-7" dirty="0">
                <a:solidFill>
                  <a:schemeClr val="bg1"/>
                </a:solidFill>
                <a:latin typeface="TCCC Unity" panose="020B0505030303020204" pitchFamily="34" charset="0"/>
                <a:cs typeface="Arial"/>
              </a:rPr>
              <a:t>IN CUSTOMER VALUE CREATION FOR </a:t>
            </a:r>
            <a:r>
              <a:rPr lang="en-US" sz="1800" b="1" spc="-7" dirty="0">
                <a:solidFill>
                  <a:schemeClr val="bg1"/>
                </a:solidFill>
                <a:latin typeface="TCCC Unity" panose="020B0505030303020204" pitchFamily="34" charset="0"/>
                <a:cs typeface="Arial"/>
              </a:rPr>
              <a:t>7 CONSECUTIVE YEARS </a:t>
            </a:r>
            <a:endParaRPr lang="en-US" sz="2000" b="1" spc="-7" dirty="0">
              <a:solidFill>
                <a:schemeClr val="bg1"/>
              </a:solidFill>
              <a:latin typeface="TCCC Unity" panose="020B0505030303020204" pitchFamily="34" charset="0"/>
              <a:cs typeface="Arial"/>
            </a:endParaRPr>
          </a:p>
        </p:txBody>
      </p:sp>
      <p:sp>
        <p:nvSpPr>
          <p:cNvPr id="62" name="object 2">
            <a:extLst>
              <a:ext uri="{FF2B5EF4-FFF2-40B4-BE49-F238E27FC236}">
                <a16:creationId xmlns:a16="http://schemas.microsoft.com/office/drawing/2014/main" id="{B5EBA207-7821-78DA-C956-E423E578485A}"/>
              </a:ext>
            </a:extLst>
          </p:cNvPr>
          <p:cNvSpPr txBox="1"/>
          <p:nvPr/>
        </p:nvSpPr>
        <p:spPr>
          <a:xfrm>
            <a:off x="3746811" y="353180"/>
            <a:ext cx="1687551" cy="553998"/>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~200 </a:t>
            </a:r>
            <a:r>
              <a:rPr lang="en-US" sz="1200" spc="-7" dirty="0">
                <a:solidFill>
                  <a:schemeClr val="bg1"/>
                </a:solidFill>
                <a:latin typeface="TCCC Unity" panose="020B0505030303020204" pitchFamily="34" charset="0"/>
                <a:cs typeface="Arial"/>
              </a:rPr>
              <a:t>MASTER BRANDS IN OUR PORTFOLIO </a:t>
            </a:r>
          </a:p>
        </p:txBody>
      </p:sp>
      <p:sp>
        <p:nvSpPr>
          <p:cNvPr id="63" name="object 2">
            <a:extLst>
              <a:ext uri="{FF2B5EF4-FFF2-40B4-BE49-F238E27FC236}">
                <a16:creationId xmlns:a16="http://schemas.microsoft.com/office/drawing/2014/main" id="{8ACD9947-639E-A634-24D2-12397E10921B}"/>
              </a:ext>
            </a:extLst>
          </p:cNvPr>
          <p:cNvSpPr txBox="1"/>
          <p:nvPr/>
        </p:nvSpPr>
        <p:spPr>
          <a:xfrm>
            <a:off x="3731941" y="4787649"/>
            <a:ext cx="1687551" cy="107722"/>
          </a:xfrm>
          <a:prstGeom prst="rect">
            <a:avLst/>
          </a:prstGeom>
        </p:spPr>
        <p:txBody>
          <a:bodyPr vert="horz" wrap="square" lIns="0" tIns="0" rIns="0" bIns="0" rtlCol="0">
            <a:spAutoFit/>
          </a:bodyPr>
          <a:lstStyle/>
          <a:p>
            <a:pPr marL="5363" algn="ctr">
              <a:tabLst>
                <a:tab pos="286004" algn="l"/>
              </a:tabLst>
            </a:pPr>
            <a:r>
              <a:rPr lang="en-US" sz="700" spc="-7" dirty="0">
                <a:solidFill>
                  <a:schemeClr val="bg1"/>
                </a:solidFill>
                <a:latin typeface="TCCC Unity" panose="020B0505030303020204" pitchFamily="34" charset="0"/>
                <a:cs typeface="Arial"/>
              </a:rPr>
              <a:t>(USA)</a:t>
            </a:r>
          </a:p>
        </p:txBody>
      </p:sp>
      <p:sp>
        <p:nvSpPr>
          <p:cNvPr id="64" name="object 2">
            <a:extLst>
              <a:ext uri="{FF2B5EF4-FFF2-40B4-BE49-F238E27FC236}">
                <a16:creationId xmlns:a16="http://schemas.microsoft.com/office/drawing/2014/main" id="{DFA9BE75-7A79-F814-3001-CE0819E6E8BB}"/>
              </a:ext>
            </a:extLst>
          </p:cNvPr>
          <p:cNvSpPr txBox="1"/>
          <p:nvPr/>
        </p:nvSpPr>
        <p:spPr>
          <a:xfrm>
            <a:off x="3748669" y="1605833"/>
            <a:ext cx="1626220" cy="553998"/>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THE TOP CONSUMER BRAND</a:t>
            </a:r>
            <a:endParaRPr lang="en-US" sz="1200" spc="-7" dirty="0">
              <a:solidFill>
                <a:schemeClr val="bg1"/>
              </a:solidFill>
              <a:latin typeface="TCCC Unity" panose="020B0505030303020204" pitchFamily="34" charset="0"/>
              <a:cs typeface="Arial"/>
            </a:endParaRPr>
          </a:p>
        </p:txBody>
      </p:sp>
      <p:sp>
        <p:nvSpPr>
          <p:cNvPr id="65" name="object 2">
            <a:extLst>
              <a:ext uri="{FF2B5EF4-FFF2-40B4-BE49-F238E27FC236}">
                <a16:creationId xmlns:a16="http://schemas.microsoft.com/office/drawing/2014/main" id="{89980B01-EF29-B6E0-A0D6-C860DC004568}"/>
              </a:ext>
            </a:extLst>
          </p:cNvPr>
          <p:cNvSpPr txBox="1"/>
          <p:nvPr/>
        </p:nvSpPr>
        <p:spPr>
          <a:xfrm>
            <a:off x="3796990" y="2261897"/>
            <a:ext cx="1566746" cy="138499"/>
          </a:xfrm>
          <a:prstGeom prst="rect">
            <a:avLst/>
          </a:prstGeom>
        </p:spPr>
        <p:txBody>
          <a:bodyPr vert="horz" wrap="square" lIns="0" tIns="0" rIns="0" bIns="0" rtlCol="0">
            <a:spAutoFit/>
          </a:bodyPr>
          <a:lstStyle/>
          <a:p>
            <a:pPr marL="5363" algn="ctr">
              <a:tabLst>
                <a:tab pos="286004" algn="l"/>
              </a:tabLst>
            </a:pPr>
            <a:r>
              <a:rPr lang="en-US" sz="900" spc="-7" dirty="0">
                <a:solidFill>
                  <a:schemeClr val="bg1"/>
                </a:solidFill>
                <a:latin typeface="TCCC Unity" panose="020B0505030303020204" pitchFamily="34" charset="0"/>
                <a:cs typeface="Arial"/>
              </a:rPr>
              <a:t>IN THE WORLD</a:t>
            </a:r>
          </a:p>
        </p:txBody>
      </p:sp>
      <p:sp>
        <p:nvSpPr>
          <p:cNvPr id="66" name="object 2">
            <a:extLst>
              <a:ext uri="{FF2B5EF4-FFF2-40B4-BE49-F238E27FC236}">
                <a16:creationId xmlns:a16="http://schemas.microsoft.com/office/drawing/2014/main" id="{69C03FBD-DC74-5D5B-353E-8BF528234981}"/>
              </a:ext>
            </a:extLst>
          </p:cNvPr>
          <p:cNvSpPr txBox="1"/>
          <p:nvPr/>
        </p:nvSpPr>
        <p:spPr>
          <a:xfrm>
            <a:off x="3704063" y="3012746"/>
            <a:ext cx="1687551" cy="369332"/>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500 </a:t>
            </a:r>
            <a:r>
              <a:rPr lang="en-US" sz="1200" spc="-7" dirty="0">
                <a:solidFill>
                  <a:schemeClr val="bg1"/>
                </a:solidFill>
                <a:latin typeface="TCCC Unity" panose="020B0505030303020204" pitchFamily="34" charset="0"/>
                <a:cs typeface="Arial"/>
              </a:rPr>
              <a:t>FSOP TEAM MEMBERS IN US </a:t>
            </a:r>
          </a:p>
        </p:txBody>
      </p:sp>
      <p:sp>
        <p:nvSpPr>
          <p:cNvPr id="67" name="object 2">
            <a:extLst>
              <a:ext uri="{FF2B5EF4-FFF2-40B4-BE49-F238E27FC236}">
                <a16:creationId xmlns:a16="http://schemas.microsoft.com/office/drawing/2014/main" id="{104C2645-AF8E-92AE-D641-074007D607C5}"/>
              </a:ext>
            </a:extLst>
          </p:cNvPr>
          <p:cNvSpPr txBox="1"/>
          <p:nvPr/>
        </p:nvSpPr>
        <p:spPr>
          <a:xfrm>
            <a:off x="3733800" y="4226370"/>
            <a:ext cx="1687551" cy="369332"/>
          </a:xfrm>
          <a:prstGeom prst="rect">
            <a:avLst/>
          </a:prstGeom>
        </p:spPr>
        <p:txBody>
          <a:bodyPr vert="horz" wrap="square" lIns="0" tIns="0" rIns="0" bIns="0" rtlCol="0">
            <a:spAutoFit/>
          </a:bodyPr>
          <a:lstStyle/>
          <a:p>
            <a:pPr marL="5363" algn="ctr">
              <a:tabLst>
                <a:tab pos="286004" algn="l"/>
              </a:tabLst>
            </a:pPr>
            <a:r>
              <a:rPr lang="en-US" sz="1200" b="1" spc="-7" dirty="0">
                <a:solidFill>
                  <a:schemeClr val="bg1"/>
                </a:solidFill>
                <a:latin typeface="TCCC Unity Black" panose="020B0505030303020204" pitchFamily="34" charset="0"/>
                <a:cs typeface="Arial"/>
              </a:rPr>
              <a:t>68 </a:t>
            </a:r>
            <a:r>
              <a:rPr lang="en-US" sz="1200" spc="-7" dirty="0">
                <a:solidFill>
                  <a:schemeClr val="bg1"/>
                </a:solidFill>
                <a:latin typeface="TCCC Unity" panose="020B0505030303020204" pitchFamily="34" charset="0"/>
                <a:cs typeface="Arial"/>
              </a:rPr>
              <a:t>BOTTLING PARTNERS </a:t>
            </a:r>
          </a:p>
        </p:txBody>
      </p:sp>
      <p:sp>
        <p:nvSpPr>
          <p:cNvPr id="68" name="object 2">
            <a:extLst>
              <a:ext uri="{FF2B5EF4-FFF2-40B4-BE49-F238E27FC236}">
                <a16:creationId xmlns:a16="http://schemas.microsoft.com/office/drawing/2014/main" id="{C258D8E2-DFCC-303E-9007-C0AD41913A34}"/>
              </a:ext>
            </a:extLst>
          </p:cNvPr>
          <p:cNvSpPr txBox="1"/>
          <p:nvPr/>
        </p:nvSpPr>
        <p:spPr>
          <a:xfrm>
            <a:off x="3694770" y="1046414"/>
            <a:ext cx="1687551" cy="107722"/>
          </a:xfrm>
          <a:prstGeom prst="rect">
            <a:avLst/>
          </a:prstGeom>
        </p:spPr>
        <p:txBody>
          <a:bodyPr vert="horz" wrap="square" lIns="0" tIns="0" rIns="0" bIns="0" rtlCol="0">
            <a:spAutoFit/>
          </a:bodyPr>
          <a:lstStyle/>
          <a:p>
            <a:pPr marL="5363" algn="ctr">
              <a:tabLst>
                <a:tab pos="286004" algn="l"/>
              </a:tabLst>
            </a:pPr>
            <a:r>
              <a:rPr lang="en-US" sz="700" spc="-7" dirty="0">
                <a:solidFill>
                  <a:schemeClr val="bg1"/>
                </a:solidFill>
                <a:latin typeface="TCCC Unity" panose="020B0505030303020204" pitchFamily="34" charset="0"/>
                <a:cs typeface="Arial"/>
              </a:rPr>
              <a:t>(GLOBALLY)</a:t>
            </a:r>
          </a:p>
        </p:txBody>
      </p:sp>
    </p:spTree>
    <p:extLst>
      <p:ext uri="{BB962C8B-B14F-4D97-AF65-F5344CB8AC3E}">
        <p14:creationId xmlns:p14="http://schemas.microsoft.com/office/powerpoint/2010/main" val="33858263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8C9FE-C781-F25F-1BD0-EB41CE0AC41F}"/>
            </a:ext>
          </a:extLst>
        </p:cNvPr>
        <p:cNvGrpSpPr/>
        <p:nvPr/>
      </p:nvGrpSpPr>
      <p:grpSpPr>
        <a:xfrm>
          <a:off x="0" y="0"/>
          <a:ext cx="0" cy="0"/>
          <a:chOff x="0" y="0"/>
          <a:chExt cx="0" cy="0"/>
        </a:xfrm>
      </p:grpSpPr>
      <p:pic>
        <p:nvPicPr>
          <p:cNvPr id="2" name="Picture 1" descr="A colorful background with many triangles&#10;&#10;Description automatically generated with medium confidence">
            <a:extLst>
              <a:ext uri="{FF2B5EF4-FFF2-40B4-BE49-F238E27FC236}">
                <a16:creationId xmlns:a16="http://schemas.microsoft.com/office/drawing/2014/main" id="{59465D1E-BAA3-54CD-7569-61019793F606}"/>
              </a:ext>
            </a:extLst>
          </p:cNvPr>
          <p:cNvPicPr>
            <a:picLocks noChangeAspect="1"/>
          </p:cNvPicPr>
          <p:nvPr/>
        </p:nvPicPr>
        <p:blipFill>
          <a:blip r:embed="rId2" cstate="screen">
            <a:extLst>
              <a:ext uri="{28A0092B-C50C-407E-A947-70E740481C1C}">
                <a14:useLocalDpi xmlns:a14="http://schemas.microsoft.com/office/drawing/2010/main"/>
              </a:ext>
            </a:extLst>
          </a:blip>
          <a:srcRect l="1" t="2947" r="712"/>
          <a:stretch/>
        </p:blipFill>
        <p:spPr>
          <a:xfrm>
            <a:off x="0" y="0"/>
            <a:ext cx="9144000" cy="5148263"/>
          </a:xfrm>
          <a:prstGeom prst="rect">
            <a:avLst/>
          </a:prstGeom>
        </p:spPr>
      </p:pic>
      <p:sp>
        <p:nvSpPr>
          <p:cNvPr id="5" name="object 2">
            <a:extLst>
              <a:ext uri="{FF2B5EF4-FFF2-40B4-BE49-F238E27FC236}">
                <a16:creationId xmlns:a16="http://schemas.microsoft.com/office/drawing/2014/main" id="{130E0A15-3D29-0E26-83E6-69637D2BE0B0}"/>
              </a:ext>
            </a:extLst>
          </p:cNvPr>
          <p:cNvSpPr txBox="1"/>
          <p:nvPr/>
        </p:nvSpPr>
        <p:spPr>
          <a:xfrm>
            <a:off x="2635195" y="2750022"/>
            <a:ext cx="3915683" cy="216662"/>
          </a:xfrm>
          <a:prstGeom prst="rect">
            <a:avLst/>
          </a:prstGeom>
        </p:spPr>
        <p:txBody>
          <a:bodyPr vert="horz" wrap="square" lIns="0" tIns="0" rIns="0" bIns="0" rtlCol="0">
            <a:spAutoFit/>
          </a:bodyPr>
          <a:lstStyle/>
          <a:p>
            <a:pPr marL="5363" algn="ctr">
              <a:tabLst>
                <a:tab pos="286004" algn="l"/>
              </a:tabLst>
            </a:pPr>
            <a:r>
              <a:rPr lang="en-US" sz="1408" spc="-7" dirty="0">
                <a:solidFill>
                  <a:schemeClr val="bg1"/>
                </a:solidFill>
                <a:latin typeface="TCCC Unity Medium" panose="020B0505030303020204" pitchFamily="34" charset="0"/>
                <a:cs typeface="Arial"/>
              </a:rPr>
              <a:t>STRATEGIC NARRATIVE  |  APRIL 2025</a:t>
            </a:r>
          </a:p>
        </p:txBody>
      </p:sp>
      <p:sp>
        <p:nvSpPr>
          <p:cNvPr id="8" name="object 2">
            <a:extLst>
              <a:ext uri="{FF2B5EF4-FFF2-40B4-BE49-F238E27FC236}">
                <a16:creationId xmlns:a16="http://schemas.microsoft.com/office/drawing/2014/main" id="{05045FA8-B10D-D70F-C60D-35B3224366A9}"/>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sp>
        <p:nvSpPr>
          <p:cNvPr id="6" name="Rounded Rectangle 5">
            <a:extLst>
              <a:ext uri="{FF2B5EF4-FFF2-40B4-BE49-F238E27FC236}">
                <a16:creationId xmlns:a16="http://schemas.microsoft.com/office/drawing/2014/main" id="{4077E166-CD08-A08E-5212-9FC1E1415542}"/>
              </a:ext>
            </a:extLst>
          </p:cNvPr>
          <p:cNvSpPr/>
          <p:nvPr/>
        </p:nvSpPr>
        <p:spPr>
          <a:xfrm>
            <a:off x="203201" y="237068"/>
            <a:ext cx="8737600" cy="4684888"/>
          </a:xfrm>
          <a:prstGeom prst="roundRect">
            <a:avLst>
              <a:gd name="adj" fmla="val 700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2">
            <a:extLst>
              <a:ext uri="{FF2B5EF4-FFF2-40B4-BE49-F238E27FC236}">
                <a16:creationId xmlns:a16="http://schemas.microsoft.com/office/drawing/2014/main" id="{CA29BE5B-2558-A870-3FAB-950CF63819BF}"/>
              </a:ext>
            </a:extLst>
          </p:cNvPr>
          <p:cNvSpPr txBox="1"/>
          <p:nvPr/>
        </p:nvSpPr>
        <p:spPr>
          <a:xfrm>
            <a:off x="961611" y="2038601"/>
            <a:ext cx="7076079" cy="769441"/>
          </a:xfrm>
          <a:prstGeom prst="rect">
            <a:avLst/>
          </a:prstGeom>
        </p:spPr>
        <p:txBody>
          <a:bodyPr vert="horz" wrap="square" lIns="0" tIns="0" rIns="0" bIns="0" rtlCol="0">
            <a:spAutoFit/>
          </a:bodyPr>
          <a:lstStyle/>
          <a:p>
            <a:pPr marL="5363" algn="ctr">
              <a:tabLst>
                <a:tab pos="286004" algn="l"/>
              </a:tabLst>
            </a:pPr>
            <a:r>
              <a:rPr lang="en-US" sz="2500" spc="-7" dirty="0">
                <a:latin typeface="TCCC Unity" panose="020B0505030303020204" pitchFamily="34" charset="0"/>
                <a:cs typeface="Arial"/>
              </a:rPr>
              <a:t>Our legacy isn’t just what we’ve done. </a:t>
            </a:r>
            <a:r>
              <a:rPr lang="en-US" sz="2500" b="1" spc="-7" dirty="0">
                <a:latin typeface="TCCC Unity Medium" panose="020B0505030303020204" pitchFamily="34" charset="0"/>
                <a:cs typeface="Arial"/>
              </a:rPr>
              <a:t>It’s what we can do together. </a:t>
            </a:r>
          </a:p>
        </p:txBody>
      </p:sp>
    </p:spTree>
    <p:extLst>
      <p:ext uri="{BB962C8B-B14F-4D97-AF65-F5344CB8AC3E}">
        <p14:creationId xmlns:p14="http://schemas.microsoft.com/office/powerpoint/2010/main" val="421547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5C904-CB9F-F9A8-8FDB-C8033AE480DA}"/>
            </a:ext>
          </a:extLst>
        </p:cNvPr>
        <p:cNvGrpSpPr/>
        <p:nvPr/>
      </p:nvGrpSpPr>
      <p:grpSpPr>
        <a:xfrm>
          <a:off x="0" y="0"/>
          <a:ext cx="0" cy="0"/>
          <a:chOff x="0" y="0"/>
          <a:chExt cx="0" cy="0"/>
        </a:xfrm>
      </p:grpSpPr>
      <p:pic>
        <p:nvPicPr>
          <p:cNvPr id="2" name="Picture 1" descr="A colorful background with many triangles&#10;&#10;Description automatically generated with medium confidence">
            <a:extLst>
              <a:ext uri="{FF2B5EF4-FFF2-40B4-BE49-F238E27FC236}">
                <a16:creationId xmlns:a16="http://schemas.microsoft.com/office/drawing/2014/main" id="{C87C1BF6-A4CC-7C79-35D6-3624B083776B}"/>
              </a:ext>
            </a:extLst>
          </p:cNvPr>
          <p:cNvPicPr>
            <a:picLocks noChangeAspect="1"/>
          </p:cNvPicPr>
          <p:nvPr/>
        </p:nvPicPr>
        <p:blipFill>
          <a:blip r:embed="rId2" cstate="screen">
            <a:extLst>
              <a:ext uri="{28A0092B-C50C-407E-A947-70E740481C1C}">
                <a14:useLocalDpi xmlns:a14="http://schemas.microsoft.com/office/drawing/2010/main"/>
              </a:ext>
            </a:extLst>
          </a:blip>
          <a:srcRect t="4214" r="874" b="3920"/>
          <a:stretch/>
        </p:blipFill>
        <p:spPr>
          <a:xfrm>
            <a:off x="190394" y="235177"/>
            <a:ext cx="8763212" cy="4677908"/>
          </a:xfrm>
          <a:prstGeom prst="roundRect">
            <a:avLst>
              <a:gd name="adj" fmla="val 7263"/>
            </a:avLst>
          </a:prstGeom>
        </p:spPr>
      </p:pic>
      <p:sp>
        <p:nvSpPr>
          <p:cNvPr id="4" name="object 2">
            <a:extLst>
              <a:ext uri="{FF2B5EF4-FFF2-40B4-BE49-F238E27FC236}">
                <a16:creationId xmlns:a16="http://schemas.microsoft.com/office/drawing/2014/main" id="{9244013A-5FE9-B536-3AAB-36A7D968BA90}"/>
              </a:ext>
            </a:extLst>
          </p:cNvPr>
          <p:cNvSpPr txBox="1"/>
          <p:nvPr/>
        </p:nvSpPr>
        <p:spPr>
          <a:xfrm>
            <a:off x="928192" y="2166154"/>
            <a:ext cx="7329688" cy="769441"/>
          </a:xfrm>
          <a:prstGeom prst="rect">
            <a:avLst/>
          </a:prstGeom>
        </p:spPr>
        <p:txBody>
          <a:bodyPr vert="horz" wrap="square" lIns="0" tIns="0" rIns="0" bIns="0" rtlCol="0">
            <a:spAutoFit/>
          </a:bodyPr>
          <a:lstStyle/>
          <a:p>
            <a:pPr marL="5363" algn="ctr">
              <a:tabLst>
                <a:tab pos="286004" algn="l"/>
              </a:tabLst>
            </a:pPr>
            <a:r>
              <a:rPr lang="en-US" sz="5000" b="1" spc="-7" dirty="0">
                <a:solidFill>
                  <a:schemeClr val="bg1"/>
                </a:solidFill>
                <a:latin typeface="TCCC Unity" panose="020B0505030303020204" pitchFamily="34" charset="0"/>
                <a:cs typeface="Arial"/>
              </a:rPr>
              <a:t>THANK YOU</a:t>
            </a:r>
          </a:p>
        </p:txBody>
      </p:sp>
      <p:pic>
        <p:nvPicPr>
          <p:cNvPr id="7" name="Picture 6" descr="A black and white logo&#10;&#10;Description automatically generated">
            <a:extLst>
              <a:ext uri="{FF2B5EF4-FFF2-40B4-BE49-F238E27FC236}">
                <a16:creationId xmlns:a16="http://schemas.microsoft.com/office/drawing/2014/main" id="{68550D80-DBFA-40C6-5FEA-F813B889A4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8295" y="538596"/>
            <a:ext cx="1322432" cy="762304"/>
          </a:xfrm>
          <a:prstGeom prst="rect">
            <a:avLst/>
          </a:prstGeom>
        </p:spPr>
      </p:pic>
      <p:sp>
        <p:nvSpPr>
          <p:cNvPr id="8" name="object 2">
            <a:extLst>
              <a:ext uri="{FF2B5EF4-FFF2-40B4-BE49-F238E27FC236}">
                <a16:creationId xmlns:a16="http://schemas.microsoft.com/office/drawing/2014/main" id="{43FD692A-D808-8F08-E90F-A34900EAFF3E}"/>
              </a:ext>
            </a:extLst>
          </p:cNvPr>
          <p:cNvSpPr txBox="1"/>
          <p:nvPr/>
        </p:nvSpPr>
        <p:spPr>
          <a:xfrm>
            <a:off x="2614158" y="4973020"/>
            <a:ext cx="3915683" cy="92333"/>
          </a:xfrm>
          <a:prstGeom prst="rect">
            <a:avLst/>
          </a:prstGeom>
        </p:spPr>
        <p:txBody>
          <a:bodyPr vert="horz" wrap="square" lIns="0" tIns="0" rIns="0" bIns="0" rtlCol="0">
            <a:spAutoFit/>
          </a:bodyPr>
          <a:lstStyle/>
          <a:p>
            <a:pPr marL="5363" algn="ctr">
              <a:tabLst>
                <a:tab pos="286004" algn="l"/>
              </a:tabLst>
            </a:pPr>
            <a:r>
              <a:rPr lang="en-US" sz="600" spc="-7" dirty="0">
                <a:latin typeface="TCCC Unity Medium" panose="020B0505030303020204" pitchFamily="34" charset="0"/>
                <a:cs typeface="Arial"/>
              </a:rPr>
              <a:t>Classified - Confidential</a:t>
            </a:r>
          </a:p>
        </p:txBody>
      </p:sp>
    </p:spTree>
    <p:extLst>
      <p:ext uri="{BB962C8B-B14F-4D97-AF65-F5344CB8AC3E}">
        <p14:creationId xmlns:p14="http://schemas.microsoft.com/office/powerpoint/2010/main" val="954669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702bf62-88e6-456d-b298-e2abb13de1ea}" enabled="1" method="Privileged" siteId="{548d26ab-8caa-49e1-97c2-a1b1a06cc39c}" removed="0"/>
</clbl:labelList>
</file>

<file path=docProps/app.xml><?xml version="1.0" encoding="utf-8"?>
<Properties xmlns="http://schemas.openxmlformats.org/officeDocument/2006/extended-properties" xmlns:vt="http://schemas.openxmlformats.org/officeDocument/2006/docPropsVTypes">
  <Template/>
  <TotalTime>4342</TotalTime>
  <Words>537</Words>
  <Application>Microsoft Macintosh PowerPoint</Application>
  <PresentationFormat>Custom</PresentationFormat>
  <Paragraphs>61</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TCCC Unity</vt:lpstr>
      <vt:lpstr>TCCC Unity Black</vt:lpstr>
      <vt:lpstr>Calibri</vt:lpstr>
      <vt:lpstr>TCCC Unity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Sonic Valves of Gold_Front</dc:title>
  <dc:creator>Chris D Fields</dc:creator>
  <cp:lastModifiedBy>Carly Meyers</cp:lastModifiedBy>
  <cp:revision>38</cp:revision>
  <dcterms:created xsi:type="dcterms:W3CDTF">2018-12-11T14:39:10Z</dcterms:created>
  <dcterms:modified xsi:type="dcterms:W3CDTF">2025-04-22T17:33:00Z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2014-03-18T00:00:00Z</vt:filetime>
  </property>
  <property fmtid="{D5CDD505-2E9C-101B-9397-08002B2CF9AE}" pid="3" name="LastSaved">
    <vt:filetime>2018-12-11T00:00:00Z</vt:filetime>
  </property>
  <property fmtid="{D5CDD505-2E9C-101B-9397-08002B2CF9AE}" pid="4" name="MSIP_Label_0702bf62-88e6-456d-b298-e2abb13de1ea_Enabled">
    <vt:lpwstr>True</vt:lpwstr>
  </property>
  <property fmtid="{D5CDD505-2E9C-101B-9397-08002B2CF9AE}" pid="5" name="MSIP_Label_0702bf62-88e6-456d-b298-e2abb13de1ea_SiteId">
    <vt:lpwstr>548d26ab-8caa-49e1-97c2-a1b1a06cc39c</vt:lpwstr>
  </property>
  <property fmtid="{D5CDD505-2E9C-101B-9397-08002B2CF9AE}" pid="6" name="MSIP_Label_0702bf62-88e6-456d-b298-e2abb13de1ea_Owner">
    <vt:lpwstr>chfields@coca-cola.com</vt:lpwstr>
  </property>
  <property fmtid="{D5CDD505-2E9C-101B-9397-08002B2CF9AE}" pid="7" name="MSIP_Label_0702bf62-88e6-456d-b298-e2abb13de1ea_SetDate">
    <vt:lpwstr>2019-01-01T21:09:44.1529667Z</vt:lpwstr>
  </property>
  <property fmtid="{D5CDD505-2E9C-101B-9397-08002B2CF9AE}" pid="8" name="MSIP_Label_0702bf62-88e6-456d-b298-e2abb13de1ea_Name">
    <vt:lpwstr>Confidential (not protected)</vt:lpwstr>
  </property>
  <property fmtid="{D5CDD505-2E9C-101B-9397-08002B2CF9AE}" pid="9" name="MSIP_Label_0702bf62-88e6-456d-b298-e2abb13de1ea_Application">
    <vt:lpwstr>Microsoft Azure Information Protection</vt:lpwstr>
  </property>
  <property fmtid="{D5CDD505-2E9C-101B-9397-08002B2CF9AE}" pid="10" name="MSIP_Label_0702bf62-88e6-456d-b298-e2abb13de1ea_Extended_MSFT_Method">
    <vt:lpwstr>Automatic</vt:lpwstr>
  </property>
  <property fmtid="{D5CDD505-2E9C-101B-9397-08002B2CF9AE}" pid="11" name="Sensitivity">
    <vt:lpwstr>Confidential (not protected)</vt:lpwstr>
  </property>
</Properties>
</file>